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9" r:id="rId6"/>
    <p:sldId id="260" r:id="rId7"/>
    <p:sldId id="262" r:id="rId8"/>
    <p:sldId id="263" r:id="rId9"/>
    <p:sldId id="272" r:id="rId10"/>
    <p:sldId id="265" r:id="rId11"/>
    <p:sldId id="266" r:id="rId12"/>
    <p:sldId id="274" r:id="rId13"/>
    <p:sldId id="268" r:id="rId14"/>
    <p:sldId id="270" r:id="rId15"/>
    <p:sldId id="276" r:id="rId16"/>
    <p:sldId id="275" r:id="rId17"/>
    <p:sldId id="271" r:id="rId18"/>
    <p:sldId id="273" r:id="rId19"/>
    <p:sldId id="279" r:id="rId20"/>
    <p:sldId id="277" r:id="rId21"/>
    <p:sldId id="278" r:id="rId22"/>
    <p:sldId id="283" r:id="rId23"/>
    <p:sldId id="282" r:id="rId24"/>
    <p:sldId id="280" r:id="rId25"/>
    <p:sldId id="281" r:id="rId26"/>
    <p:sldId id="284" r:id="rId27"/>
    <p:sldId id="285" r:id="rId28"/>
  </p:sldIdLst>
  <p:sldSz cx="12192000" cy="6858000"/>
  <p:notesSz cx="6858000" cy="9144000"/>
  <p:embeddedFontLst>
    <p:embeddedFont>
      <p:font typeface="Microsoft JhengHei" panose="020B0604030504040204" pitchFamily="34" charset="-120"/>
      <p:regular r:id="rId30"/>
      <p:bold r:id="rId31"/>
    </p:embeddedFont>
    <p:embeddedFont>
      <p:font typeface="Algerian" panose="04020705040A02060702" pitchFamily="82" charset="0"/>
      <p:regular r:id="rId32"/>
    </p:embeddedFont>
    <p:embeddedFont>
      <p:font typeface="Arial Black" panose="020B0A04020102020204" pitchFamily="34" charset="0"/>
      <p:bold r:id="rId33"/>
    </p:embeddedFont>
    <p:embeddedFont>
      <p:font typeface="Berlin Sans FB Demi" panose="020E0802020502020306" pitchFamily="34" charset="0"/>
      <p:bold r:id="rId34"/>
    </p:embeddedFont>
    <p:embeddedFont>
      <p:font typeface="Bernard MT Condensed" panose="02050806060905020404" pitchFamily="18" charset="0"/>
      <p:regular r:id="rId35"/>
    </p:embeddedFont>
    <p:embeddedFont>
      <p:font typeface="Bodoni MT Poster Compressed" panose="02070706080601050204" pitchFamily="18" charset="0"/>
      <p:regular r:id="rId36"/>
    </p:embeddedFont>
    <p:embeddedFont>
      <p:font typeface="Broadway" panose="04040905080B02020502" pitchFamily="82" charset="0"/>
      <p:regular r:id="rId37"/>
    </p:embeddedFont>
    <p:embeddedFont>
      <p:font typeface="Ebrima" panose="02000000000000000000" pitchFamily="2" charset="0"/>
      <p:regular r:id="rId38"/>
      <p:bold r:id="rId39"/>
    </p:embeddedFont>
    <p:embeddedFont>
      <p:font typeface="Rogue Hero" pitchFamily="50" charset="0"/>
      <p:regular r:id="rId40"/>
    </p:embeddedFont>
    <p:embeddedFont>
      <p:font typeface="Rogue Hero 3D Italic" pitchFamily="50" charset="0"/>
      <p:regular r:id="rId41"/>
    </p:embeddedFont>
    <p:embeddedFont>
      <p:font typeface="Rogue Hero Academy" pitchFamily="50" charset="0"/>
      <p:regular r:id="rId42"/>
    </p:embeddedFont>
    <p:embeddedFont>
      <p:font typeface="Rogue Hero Academy Italic" pitchFamily="50" charset="0"/>
      <p:regular r:id="rId43"/>
    </p:embeddedFont>
    <p:embeddedFont>
      <p:font typeface="Rogue Hero Expanded" pitchFamily="50" charset="0"/>
      <p:regular r:id="rId44"/>
    </p:embeddedFont>
    <p:embeddedFont>
      <p:font typeface="Rogue Hero Expanded Italic" pitchFamily="50" charset="0"/>
      <p:regular r:id="rId45"/>
    </p:embeddedFont>
    <p:embeddedFont>
      <p:font typeface="Rogue Hero Gradient" pitchFamily="50" charset="0"/>
      <p:regular r:id="rId46"/>
    </p:embeddedFont>
    <p:embeddedFont>
      <p:font typeface="Rogue Hero Halftone" pitchFamily="50" charset="0"/>
      <p:regular r:id="rId47"/>
    </p:embeddedFont>
    <p:embeddedFont>
      <p:font typeface="Rogue Hero Laser" pitchFamily="50" charset="0"/>
      <p:regular r:id="rId48"/>
    </p:embeddedFont>
    <p:embeddedFont>
      <p:font typeface="Rogue Hero Outline" pitchFamily="50" charset="0"/>
      <p:regular r:id="rId49"/>
    </p:embeddedFont>
    <p:embeddedFont>
      <p:font typeface="Rogue Hero Super-Italic" pitchFamily="50" charset="0"/>
      <p:regular r:id="rId50"/>
    </p:embeddedFont>
    <p:embeddedFont>
      <p:font typeface="Segoe UI Black" panose="020B0A02040204020203" pitchFamily="34" charset="0"/>
      <p:bold r:id="rId51"/>
      <p:boldItalic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82FF"/>
    <a:srgbClr val="2B9295"/>
    <a:srgbClr val="3366FF"/>
    <a:srgbClr val="00CCFF"/>
    <a:srgbClr val="FF9933"/>
    <a:srgbClr val="FF6699"/>
    <a:srgbClr val="0099FF"/>
    <a:srgbClr val="FCFC04"/>
    <a:srgbClr val="CF28FC"/>
    <a:srgbClr val="32B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224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0.fntdata"/><Relationship Id="rId21" Type="http://schemas.openxmlformats.org/officeDocument/2006/relationships/slide" Target="slides/slide20.xml"/><Relationship Id="rId34" Type="http://schemas.openxmlformats.org/officeDocument/2006/relationships/font" Target="fonts/font5.fntdata"/><Relationship Id="rId42" Type="http://schemas.openxmlformats.org/officeDocument/2006/relationships/font" Target="fonts/font13.fntdata"/><Relationship Id="rId47" Type="http://schemas.openxmlformats.org/officeDocument/2006/relationships/font" Target="fonts/font18.fntdata"/><Relationship Id="rId50" Type="http://schemas.openxmlformats.org/officeDocument/2006/relationships/font" Target="fonts/font21.fntdata"/><Relationship Id="rId55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notesMaster" Target="notesMasters/notesMaster1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3.fntdata"/><Relationship Id="rId37" Type="http://schemas.openxmlformats.org/officeDocument/2006/relationships/font" Target="fonts/font8.fntdata"/><Relationship Id="rId40" Type="http://schemas.openxmlformats.org/officeDocument/2006/relationships/font" Target="fonts/font11.fntdata"/><Relationship Id="rId45" Type="http://schemas.openxmlformats.org/officeDocument/2006/relationships/font" Target="fonts/font16.fntdata"/><Relationship Id="rId53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2.fntdata"/><Relationship Id="rId44" Type="http://schemas.openxmlformats.org/officeDocument/2006/relationships/font" Target="fonts/font15.fntdata"/><Relationship Id="rId52" Type="http://schemas.openxmlformats.org/officeDocument/2006/relationships/font" Target="fonts/font2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font" Target="fonts/font1.fntdata"/><Relationship Id="rId35" Type="http://schemas.openxmlformats.org/officeDocument/2006/relationships/font" Target="fonts/font6.fntdata"/><Relationship Id="rId43" Type="http://schemas.openxmlformats.org/officeDocument/2006/relationships/font" Target="fonts/font14.fntdata"/><Relationship Id="rId48" Type="http://schemas.openxmlformats.org/officeDocument/2006/relationships/font" Target="fonts/font19.fntdata"/><Relationship Id="rId56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2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4.fntdata"/><Relationship Id="rId38" Type="http://schemas.openxmlformats.org/officeDocument/2006/relationships/font" Target="fonts/font9.fntdata"/><Relationship Id="rId46" Type="http://schemas.openxmlformats.org/officeDocument/2006/relationships/font" Target="fonts/font17.fntdata"/><Relationship Id="rId20" Type="http://schemas.openxmlformats.org/officeDocument/2006/relationships/slide" Target="slides/slide19.xml"/><Relationship Id="rId41" Type="http://schemas.openxmlformats.org/officeDocument/2006/relationships/font" Target="fonts/font12.fntdata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7.fntdata"/><Relationship Id="rId49" Type="http://schemas.openxmlformats.org/officeDocument/2006/relationships/font" Target="fonts/font20.fntdata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2.png>
</file>

<file path=ppt/media/image3.png>
</file>

<file path=ppt/media/image30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DED465-FE30-4E0F-8EA5-4CEA1C22F1C6}" type="datetimeFigureOut">
              <a:rPr lang="en-IN" smtClean="0"/>
              <a:t>22-11-2024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133265-194A-40E1-8AF3-8C57D055B864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852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12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slide" Target="slide10.xml"/><Relationship Id="rId5" Type="http://schemas.openxmlformats.org/officeDocument/2006/relationships/slide" Target="slide3.xml"/><Relationship Id="rId1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.png"/><Relationship Id="rId14" Type="http://schemas.openxmlformats.org/officeDocument/2006/relationships/slide" Target="slide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12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slide" Target="slide10.xml"/><Relationship Id="rId5" Type="http://schemas.openxmlformats.org/officeDocument/2006/relationships/slide" Target="slide3.xml"/><Relationship Id="rId1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.png"/><Relationship Id="rId14" Type="http://schemas.openxmlformats.org/officeDocument/2006/relationships/slide" Target="slide13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6.png"/><Relationship Id="rId18" Type="http://schemas.openxmlformats.org/officeDocument/2006/relationships/image" Target="../media/image7.png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12" Type="http://schemas.openxmlformats.org/officeDocument/2006/relationships/image" Target="../media/image5.png"/><Relationship Id="rId17" Type="http://schemas.openxmlformats.org/officeDocument/2006/relationships/slide" Target="slide17.xml"/><Relationship Id="rId2" Type="http://schemas.openxmlformats.org/officeDocument/2006/relationships/image" Target="../media/image2.png"/><Relationship Id="rId16" Type="http://schemas.openxmlformats.org/officeDocument/2006/relationships/image" Target="../media/image7.png"/><Relationship Id="rId20" Type="http://schemas.openxmlformats.org/officeDocument/2006/relationships/slide" Target="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slide" Target="slide10.xml"/><Relationship Id="rId5" Type="http://schemas.openxmlformats.org/officeDocument/2006/relationships/slide" Target="slide3.xml"/><Relationship Id="rId15" Type="http://schemas.openxmlformats.org/officeDocument/2006/relationships/image" Target="../media/image6.png"/><Relationship Id="rId10" Type="http://schemas.openxmlformats.org/officeDocument/2006/relationships/image" Target="../media/image5.png"/><Relationship Id="rId19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4.png"/><Relationship Id="rId14" Type="http://schemas.openxmlformats.org/officeDocument/2006/relationships/slide" Target="slide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slide" Target="slide17.xml"/><Relationship Id="rId3" Type="http://schemas.microsoft.com/office/2007/relationships/hdphoto" Target="../media/hdphoto2.wdp"/><Relationship Id="rId7" Type="http://schemas.openxmlformats.org/officeDocument/2006/relationships/slide" Target="slide6.xml"/><Relationship Id="rId12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slide" Target="slide13.xml"/><Relationship Id="rId5" Type="http://schemas.openxmlformats.org/officeDocument/2006/relationships/slide" Target="slide3.xml"/><Relationship Id="rId15" Type="http://schemas.openxmlformats.org/officeDocument/2006/relationships/slide" Target="slide20.xml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slide" Target="slide10.xml"/><Relationship Id="rId1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12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0.png"/><Relationship Id="rId11" Type="http://schemas.openxmlformats.org/officeDocument/2006/relationships/slide" Target="slide10.xml"/><Relationship Id="rId5" Type="http://schemas.openxmlformats.org/officeDocument/2006/relationships/slide" Target="slide3.xml"/><Relationship Id="rId1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0.png"/><Relationship Id="rId14" Type="http://schemas.openxmlformats.org/officeDocument/2006/relationships/slide" Target="slide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slide" Target="slide17.xml"/><Relationship Id="rId3" Type="http://schemas.microsoft.com/office/2007/relationships/hdphoto" Target="../media/hdphoto2.wdp"/><Relationship Id="rId7" Type="http://schemas.openxmlformats.org/officeDocument/2006/relationships/slide" Target="slide6.xml"/><Relationship Id="rId12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slide" Target="slide13.xml"/><Relationship Id="rId5" Type="http://schemas.openxmlformats.org/officeDocument/2006/relationships/slide" Target="slide3.xml"/><Relationship Id="rId15" Type="http://schemas.openxmlformats.org/officeDocument/2006/relationships/slide" Target="slide20.xml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slide" Target="slide10.xml"/><Relationship Id="rId14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slide" Target="slide17.xml"/><Relationship Id="rId3" Type="http://schemas.microsoft.com/office/2007/relationships/hdphoto" Target="../media/hdphoto2.wdp"/><Relationship Id="rId7" Type="http://schemas.openxmlformats.org/officeDocument/2006/relationships/slide" Target="slide6.xml"/><Relationship Id="rId12" Type="http://schemas.openxmlformats.org/officeDocument/2006/relationships/image" Target="../media/image7.png"/><Relationship Id="rId17" Type="http://schemas.openxmlformats.org/officeDocument/2006/relationships/slide" Target="slide24.xml"/><Relationship Id="rId2" Type="http://schemas.openxmlformats.org/officeDocument/2006/relationships/image" Target="../media/image2.png"/><Relationship Id="rId16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slide" Target="slide13.xml"/><Relationship Id="rId5" Type="http://schemas.openxmlformats.org/officeDocument/2006/relationships/slide" Target="slide3.xml"/><Relationship Id="rId15" Type="http://schemas.openxmlformats.org/officeDocument/2006/relationships/slide" Target="slide20.xml"/><Relationship Id="rId10" Type="http://schemas.openxmlformats.org/officeDocument/2006/relationships/image" Target="../media/image6.png"/><Relationship Id="rId4" Type="http://schemas.openxmlformats.org/officeDocument/2006/relationships/image" Target="../media/image3.png"/><Relationship Id="rId9" Type="http://schemas.openxmlformats.org/officeDocument/2006/relationships/slide" Target="slide10.xml"/><Relationship Id="rId14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12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slide" Target="slide10.xml"/><Relationship Id="rId5" Type="http://schemas.openxmlformats.org/officeDocument/2006/relationships/slide" Target="slide3.xml"/><Relationship Id="rId1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.png"/><Relationship Id="rId14" Type="http://schemas.openxmlformats.org/officeDocument/2006/relationships/slide" Target="slide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13" Type="http://schemas.openxmlformats.org/officeDocument/2006/relationships/image" Target="../media/image6.png"/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12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slide" Target="slide10.xml"/><Relationship Id="rId5" Type="http://schemas.openxmlformats.org/officeDocument/2006/relationships/slide" Target="slide3.xml"/><Relationship Id="rId15" Type="http://schemas.openxmlformats.org/officeDocument/2006/relationships/image" Target="../media/image6.png"/><Relationship Id="rId10" Type="http://schemas.openxmlformats.org/officeDocument/2006/relationships/image" Target="../media/image5.png"/><Relationship Id="rId4" Type="http://schemas.openxmlformats.org/officeDocument/2006/relationships/image" Target="../media/image3.png"/><Relationship Id="rId9" Type="http://schemas.openxmlformats.org/officeDocument/2006/relationships/image" Target="../media/image4.png"/><Relationship Id="rId14" Type="http://schemas.openxmlformats.org/officeDocument/2006/relationships/slide" Target="slide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6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97" y="0"/>
            <a:ext cx="11978005" cy="2387600"/>
          </a:xfrm>
          <a:noFill/>
        </p:spPr>
        <p:txBody>
          <a:bodyPr anchor="ctr" anchorCtr="0"/>
          <a:lstStyle/>
          <a:p>
            <a:pPr algn="ctr">
              <a:lnSpc>
                <a:spcPct val="90000"/>
              </a:lnSpc>
            </a:pPr>
            <a:r>
              <a:rPr lang="en-US" sz="6600" dirty="0">
                <a:ln w="28575" cmpd="sng">
                  <a:noFill/>
                  <a:prstDash val="lgDash"/>
                </a:ln>
                <a:gradFill flip="none" rotWithShape="1">
                  <a:gsLst>
                    <a:gs pos="44000">
                      <a:srgbClr val="F84E56"/>
                    </a:gs>
                    <a:gs pos="70000">
                      <a:srgbClr val="FBE491"/>
                    </a:gs>
                  </a:gsLst>
                  <a:lin ang="5400000" scaled="1"/>
                  <a:tileRect/>
                </a:gradFill>
                <a:effectLst>
                  <a:reflection blurRad="6350" stA="55000" endA="300" endPos="45500" dir="5400000" sy="-100000" algn="bl" rotWithShape="0"/>
                </a:effectLst>
                <a:latin typeface="Rogue Hero" charset="0"/>
                <a:cs typeface="Rogue Hero" charset="0"/>
              </a:rPr>
              <a:t>health and wellness in the digital age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496D8D-63E1-FC4A-C6D8-50C6C0B3FA2A}"/>
              </a:ext>
            </a:extLst>
          </p:cNvPr>
          <p:cNvSpPr txBox="1"/>
          <p:nvPr/>
        </p:nvSpPr>
        <p:spPr>
          <a:xfrm>
            <a:off x="106997" y="2697017"/>
            <a:ext cx="11383039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Good morning, everyone! today, we’ll explore the evolving relationship between health and wellness and the digital world. Specifically, we’ll answer questions like:</a:t>
            </a:r>
            <a:endParaRPr lang="en-US" sz="28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What impact does technology have on our health?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How can we use it for positive change?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Who is most affected by these trends?</a:t>
            </a:r>
            <a:endParaRPr lang="en-IN" sz="20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</a:rPr>
              <a:t>And when should we step back from our devices?</a:t>
            </a:r>
          </a:p>
          <a:p>
            <a:pPr lvl="1" algn="ctr"/>
            <a:r>
              <a:rPr lang="en-US" sz="2800" dirty="0">
                <a:solidFill>
                  <a:schemeClr val="bg1"/>
                </a:solidFill>
                <a:latin typeface="Rogue Hero 3D Italic" pitchFamily="50" charset="0"/>
              </a:rPr>
              <a:t>    </a:t>
            </a:r>
            <a:r>
              <a:rPr lang="en-IN" sz="4400" dirty="0">
                <a:solidFill>
                  <a:srgbClr val="00B050"/>
                </a:solidFill>
                <a:latin typeface="Rogue Hero 3D Italic" pitchFamily="50" charset="0"/>
              </a:rPr>
              <a:t>Let’s get started</a:t>
            </a:r>
            <a:r>
              <a:rPr lang="en-IN" sz="4000" dirty="0">
                <a:solidFill>
                  <a:srgbClr val="00B050"/>
                </a:solidFill>
                <a:latin typeface="Rogue Hero 3D Italic" pitchFamily="50" charset="0"/>
              </a:rPr>
              <a:t>.</a:t>
            </a:r>
            <a:endParaRPr lang="en-US" sz="2800" dirty="0">
              <a:solidFill>
                <a:srgbClr val="00B050"/>
              </a:solidFill>
              <a:latin typeface="Rogue Hero 3D Italic" pitchFamily="50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2452-FE66-31E7-1D40-2404C7BA8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400" dirty="0">
                <a:solidFill>
                  <a:srgbClr val="875EEC"/>
                </a:solidFill>
                <a:latin typeface="Rogue Hero Super-Italic" pitchFamily="50" charset="0"/>
              </a:rPr>
              <a:t>“Who</a:t>
            </a:r>
            <a:r>
              <a:rPr lang="en-IN" sz="5400" dirty="0">
                <a:solidFill>
                  <a:srgbClr val="875EEC"/>
                </a:solidFill>
              </a:rPr>
              <a:t> </a:t>
            </a:r>
            <a:r>
              <a:rPr lang="en-IN" sz="5400" dirty="0">
                <a:solidFill>
                  <a:srgbClr val="875EEC"/>
                </a:solidFill>
                <a:latin typeface="Rogue Hero Super-Italic" pitchFamily="50" charset="0"/>
              </a:rPr>
              <a:t>“ </a:t>
            </a:r>
            <a:r>
              <a:rPr lang="en-IN" sz="5400" dirty="0">
                <a:solidFill>
                  <a:schemeClr val="bg1"/>
                </a:solidFill>
              </a:rPr>
              <a:t>– </a:t>
            </a:r>
            <a:r>
              <a:rPr lang="en-IN" sz="5400" dirty="0">
                <a:solidFill>
                  <a:srgbClr val="71B503"/>
                </a:solidFill>
                <a:latin typeface="Rogue Hero Academy" pitchFamily="50" charset="0"/>
              </a:rPr>
              <a:t>Populations Most Affected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7DA7C-D077-8FFD-58CB-F1A446BB68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00" y="-5167313"/>
            <a:ext cx="12192000" cy="5491777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>
                <a:gradFill flip="none" rotWithShape="1">
                  <a:gsLst>
                    <a:gs pos="50000">
                      <a:srgbClr val="DA103B"/>
                    </a:gs>
                    <a:gs pos="10000">
                      <a:srgbClr val="00B0F0"/>
                    </a:gs>
                    <a:gs pos="100000">
                      <a:srgbClr val="5D27E5"/>
                    </a:gs>
                  </a:gsLst>
                  <a:lin ang="0" scaled="1"/>
                  <a:tileRect/>
                </a:gradFill>
                <a:latin typeface="Bodoni MT Poster Compressed" panose="02070706080601050204" pitchFamily="18" charset="0"/>
              </a:rPr>
              <a:t>While technology affects all of us, some groups feel the impact more acutely: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Children and Teens:</a:t>
            </a:r>
            <a:endParaRPr lang="en-US" sz="32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Over 80% of teenagers report using social media daily.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Excessive use is linked to sleep disruption and poor mental health.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Working Adults:</a:t>
            </a:r>
            <a:endParaRPr lang="en-US" sz="32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Remote work has blurred the boundaries between work and personal life, leading to burnout.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Sitting for extended periods in front of a screen increases the risk of chronic diseases.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Seniors:</a:t>
            </a:r>
            <a:endParaRPr lang="en-US" sz="32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While telemedicine has improved healthcare access, seniors often face challenges adapting to new technology.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It’s crucial to tailor strategies to address these diverse needs.</a:t>
            </a:r>
          </a:p>
          <a:p>
            <a:endParaRPr lang="en-IN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B9EC1787-FA1E-4D90-3AF2-FD3CA5E0412B}"/>
              </a:ext>
            </a:extLst>
          </p:cNvPr>
          <p:cNvSpPr/>
          <p:nvPr/>
        </p:nvSpPr>
        <p:spPr>
          <a:xfrm>
            <a:off x="5579806" y="4984955"/>
            <a:ext cx="1032387" cy="1032387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56387EA-DC1F-E002-63BF-C052B326D230}"/>
              </a:ext>
            </a:extLst>
          </p:cNvPr>
          <p:cNvSpPr txBox="1"/>
          <p:nvPr/>
        </p:nvSpPr>
        <p:spPr>
          <a:xfrm>
            <a:off x="560438" y="-1651819"/>
            <a:ext cx="110711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200" dirty="0">
                <a:gradFill flip="none" rotWithShape="1">
                  <a:gsLst>
                    <a:gs pos="44000">
                      <a:srgbClr val="17D00E"/>
                    </a:gs>
                    <a:gs pos="62000">
                      <a:srgbClr val="4D4D4D"/>
                    </a:gs>
                  </a:gsLst>
                  <a:lin ang="5400000" scaled="1"/>
                  <a:tileRect/>
                </a:gradFill>
                <a:latin typeface="Rogue Hero Academy Italic" pitchFamily="50" charset="0"/>
              </a:rPr>
              <a:t>Who is Most Impacted?</a:t>
            </a:r>
          </a:p>
        </p:txBody>
      </p:sp>
    </p:spTree>
    <p:extLst>
      <p:ext uri="{BB962C8B-B14F-4D97-AF65-F5344CB8AC3E}">
        <p14:creationId xmlns:p14="http://schemas.microsoft.com/office/powerpoint/2010/main" val="6498705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2BCC352-FE6A-EAD5-259C-A3EAEC57C6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3420B-4B1D-0096-FF7D-A8D6A9F0C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-1328253"/>
            <a:ext cx="121920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IN" sz="5400" dirty="0">
                <a:solidFill>
                  <a:srgbClr val="875EEC"/>
                </a:solidFill>
                <a:latin typeface="Rogue Hero Super-Italic" pitchFamily="50" charset="0"/>
              </a:rPr>
              <a:t>“Who</a:t>
            </a:r>
            <a:r>
              <a:rPr lang="en-IN" sz="5400" dirty="0">
                <a:solidFill>
                  <a:srgbClr val="875EEC"/>
                </a:solidFill>
              </a:rPr>
              <a:t> </a:t>
            </a:r>
            <a:r>
              <a:rPr lang="en-IN" sz="5400" dirty="0">
                <a:solidFill>
                  <a:srgbClr val="875EEC"/>
                </a:solidFill>
                <a:latin typeface="Rogue Hero Super-Italic" pitchFamily="50" charset="0"/>
              </a:rPr>
              <a:t>“ </a:t>
            </a:r>
            <a:r>
              <a:rPr lang="en-IN" sz="5400" dirty="0">
                <a:solidFill>
                  <a:schemeClr val="bg1"/>
                </a:solidFill>
              </a:rPr>
              <a:t>– </a:t>
            </a:r>
            <a:r>
              <a:rPr lang="en-IN" sz="5400" dirty="0">
                <a:solidFill>
                  <a:srgbClr val="71B503"/>
                </a:solidFill>
                <a:latin typeface="Rogue Hero Academy" pitchFamily="50" charset="0"/>
              </a:rPr>
              <a:t>Populations Most Affected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DAB4BA-FD35-A753-CE45-63C84FD69A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66223"/>
            <a:ext cx="12192000" cy="5491777"/>
          </a:xfrm>
        </p:spPr>
        <p:txBody>
          <a:bodyPr>
            <a:normAutofit fontScale="92500" lnSpcReduction="10000"/>
          </a:bodyPr>
          <a:lstStyle/>
          <a:p>
            <a:r>
              <a:rPr lang="en-US" sz="4800" dirty="0">
                <a:gradFill flip="none" rotWithShape="1">
                  <a:gsLst>
                    <a:gs pos="50000">
                      <a:srgbClr val="DA103B"/>
                    </a:gs>
                    <a:gs pos="10000">
                      <a:srgbClr val="00B0F0"/>
                    </a:gs>
                    <a:gs pos="100000">
                      <a:srgbClr val="5D27E5"/>
                    </a:gs>
                  </a:gsLst>
                  <a:lin ang="0" scaled="1"/>
                  <a:tileRect/>
                </a:gradFill>
                <a:latin typeface="Bodoni MT Poster Compressed" panose="02070706080601050204" pitchFamily="18" charset="0"/>
              </a:rPr>
              <a:t>While technology affects all of us, some groups feel the impact more acutely: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Children and Teens:</a:t>
            </a:r>
            <a:endParaRPr lang="en-US" sz="32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Over 80% of teenagers report using social media daily.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Excessive use is linked to sleep disruption and poor mental health.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Working Adults:</a:t>
            </a:r>
            <a:endParaRPr lang="en-US" sz="32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Remote work has blurred the boundaries between work and personal life, leading to burnout.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Sitting for extended periods in front of a screen increases the risk of chronic diseases.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Seniors:</a:t>
            </a:r>
            <a:endParaRPr lang="en-US" sz="32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While telemedicine has improved healthcare access, seniors often face challenges adapting to new technology.</a:t>
            </a:r>
          </a:p>
          <a:p>
            <a:r>
              <a:rPr lang="en-US" sz="3200" dirty="0">
                <a:solidFill>
                  <a:schemeClr val="bg1"/>
                </a:solidFill>
              </a:rPr>
              <a:t>It’s crucial to tailor strategies to address these diverse needs.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640A08-6666-9F1B-81FF-AD335353924E}"/>
              </a:ext>
            </a:extLst>
          </p:cNvPr>
          <p:cNvSpPr txBox="1"/>
          <p:nvPr/>
        </p:nvSpPr>
        <p:spPr>
          <a:xfrm>
            <a:off x="560438" y="-2690"/>
            <a:ext cx="110711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7200" dirty="0">
                <a:gradFill flip="none" rotWithShape="1">
                  <a:gsLst>
                    <a:gs pos="44000">
                      <a:srgbClr val="17D00E"/>
                    </a:gs>
                    <a:gs pos="62000">
                      <a:srgbClr val="4D4D4D"/>
                    </a:gs>
                  </a:gsLst>
                  <a:lin ang="5400000" scaled="1"/>
                  <a:tileRect/>
                </a:gradFill>
                <a:latin typeface="Rogue Hero Academy Italic" pitchFamily="50" charset="0"/>
              </a:rPr>
              <a:t>Who is Most Impacted?</a:t>
            </a:r>
          </a:p>
        </p:txBody>
      </p:sp>
    </p:spTree>
    <p:extLst>
      <p:ext uri="{BB962C8B-B14F-4D97-AF65-F5344CB8AC3E}">
        <p14:creationId xmlns:p14="http://schemas.microsoft.com/office/powerpoint/2010/main" val="32699186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2FF0A01-F4A1-50D6-BDF5-5F60E470241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07838D9-895D-C41B-EEEE-61626F5C8879}"/>
              </a:ext>
            </a:extLst>
          </p:cNvPr>
          <p:cNvCxnSpPr/>
          <p:nvPr/>
        </p:nvCxnSpPr>
        <p:spPr>
          <a:xfrm>
            <a:off x="1601337" y="3671249"/>
            <a:ext cx="1059066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8A706B0-A223-2ACA-0A8C-927245DF4809}"/>
              </a:ext>
            </a:extLst>
          </p:cNvPr>
          <p:cNvSpPr txBox="1"/>
          <p:nvPr/>
        </p:nvSpPr>
        <p:spPr>
          <a:xfrm>
            <a:off x="574795" y="775572"/>
            <a:ext cx="3707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Rogue Hero Expanded Italic" pitchFamily="50" charset="0"/>
              </a:rPr>
              <a:t>Index</a:t>
            </a:r>
            <a:endParaRPr lang="en-IN" sz="8000" dirty="0">
              <a:solidFill>
                <a:schemeClr val="bg1"/>
              </a:solidFill>
              <a:latin typeface="Rogue Hero Expanded Italic" pitchFamily="50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27222ADF-A115-557D-14BA-EEA34A07D629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28600" y="2329501"/>
              <a:ext cx="3048000" cy="1714500"/>
            </p:xfrm>
            <a:graphic>
              <a:graphicData uri="http://schemas.microsoft.com/office/powerpoint/2016/slidezoom">
                <pslz:sldZm>
                  <pslz:sldZmObj sldId="258" cId="655619435">
                    <pslz:zmPr id="{7492DB8B-015B-46F9-8212-C0538A40B126}" returnToParent="0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Slide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27222ADF-A115-557D-14BA-EEA34A07D62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8600" y="2329501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1B1B47CB-C6E4-CFAD-05BD-F8C4AA8852A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29568" y="3320279"/>
              <a:ext cx="3048000" cy="1714501"/>
            </p:xfrm>
            <a:graphic>
              <a:graphicData uri="http://schemas.microsoft.com/office/powerpoint/2016/slidezoom">
                <pslz:sldZm>
                  <pslz:sldZmObj sldId="260" cId="1614413426">
                    <pslz:zmPr id="{E30C3723-E16E-4D7F-9E21-B660C5331119}" returnToParent="0" transitionDur="1000" showBg="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1B1B47CB-C6E4-CFAD-05BD-F8C4AA8852A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29568" y="3320279"/>
                <a:ext cx="3048000" cy="171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1F9BA888-A852-3CB4-D134-D86EC1C1450F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466302" y="2408249"/>
              <a:ext cx="2768006" cy="1557003"/>
            </p:xfrm>
            <a:graphic>
              <a:graphicData uri="http://schemas.microsoft.com/office/powerpoint/2016/slidezoom">
                <pslz:sldZm>
                  <pslz:sldZmObj sldId="265" cId="649870572">
                    <pslz:zmPr id="{3B062D8B-328A-4388-97A3-24AEB83C62CC}" returnToParent="0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1F9BA888-A852-3CB4-D134-D86EC1C1450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66302" y="2408249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2B58B33C-B7F9-22BA-F7FF-38EEA36E8B7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910084" y="3340215"/>
              <a:ext cx="2768006" cy="1557003"/>
            </p:xfrm>
            <a:graphic>
              <a:graphicData uri="http://schemas.microsoft.com/office/powerpoint/2016/slidezoom">
                <pslz:sldZm>
                  <pslz:sldZmObj sldId="268" cId="2395249664">
                    <pslz:zmPr id="{DA5F9149-6F64-4B3C-BEDC-B8394927AC4A}" returnToParent="0" transitionDur="1000" showBg="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2B58B33C-B7F9-22BA-F7FF-38EEA36E8B7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10084" y="3340215"/>
                <a:ext cx="2768006" cy="155700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06330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2F1B2-CBAA-4AB0-8FA4-BBBC822EF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983244"/>
            <a:ext cx="121920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solidFill>
                  <a:srgbClr val="008E00"/>
                </a:solidFill>
                <a:latin typeface="Rogue Hero Academy Italic" pitchFamily="50" charset="0"/>
              </a:rPr>
              <a:t>“How” </a:t>
            </a:r>
            <a:r>
              <a:rPr lang="en-US" sz="5400" dirty="0">
                <a:solidFill>
                  <a:schemeClr val="bg1"/>
                </a:solidFill>
              </a:rPr>
              <a:t>– </a:t>
            </a:r>
            <a:r>
              <a:rPr lang="en-US" sz="5400" dirty="0">
                <a:solidFill>
                  <a:srgbClr val="B837FF"/>
                </a:solidFill>
                <a:latin typeface="Rogue Hero Super-Italic" pitchFamily="50" charset="0"/>
              </a:rPr>
              <a:t>Using Technology for Good</a:t>
            </a:r>
            <a:endParaRPr lang="en-IN" sz="5400" dirty="0">
              <a:solidFill>
                <a:srgbClr val="B837FF"/>
              </a:solidFill>
              <a:latin typeface="Rogue Hero Super-Italic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659D61-C7D8-73B8-7789-D27F68B162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2543504" y="-2222937"/>
            <a:ext cx="12191999" cy="5206181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2600" dirty="0">
                <a:solidFill>
                  <a:schemeClr val="bg1"/>
                </a:solidFill>
              </a:rPr>
              <a:t> </a:t>
            </a:r>
            <a:r>
              <a:rPr lang="en-US" sz="3500" dirty="0">
                <a:gradFill flip="none" rotWithShape="1">
                  <a:gsLst>
                    <a:gs pos="44000">
                      <a:srgbClr val="32B6FF"/>
                    </a:gs>
                    <a:gs pos="62000">
                      <a:srgbClr val="4D4D4D"/>
                    </a:gs>
                  </a:gsLst>
                  <a:lin ang="14400000" scaled="0"/>
                  <a:tileRect/>
                </a:gradFill>
                <a:latin typeface="Berlin Sans FB Demi" panose="020E0802020502020306" pitchFamily="34" charset="0"/>
                <a:cs typeface="Cascadia Mono SemiLight" panose="020B0609020000020004" pitchFamily="49" charset="0"/>
              </a:rPr>
              <a:t>Now that we’ve covered the challenges, let’s discuss solutions. </a:t>
            </a:r>
          </a:p>
          <a:p>
            <a:pPr marL="0" indent="0" algn="ctr">
              <a:buNone/>
            </a:pPr>
            <a:r>
              <a:rPr lang="en-US" sz="3500" dirty="0">
                <a:gradFill flip="none" rotWithShape="1">
                  <a:gsLst>
                    <a:gs pos="44000">
                      <a:srgbClr val="32B6FF"/>
                    </a:gs>
                    <a:gs pos="62000">
                      <a:srgbClr val="4D4D4D"/>
                    </a:gs>
                  </a:gsLst>
                  <a:lin ang="14400000" scaled="0"/>
                  <a:tileRect/>
                </a:gradFill>
                <a:latin typeface="Berlin Sans FB Demi" panose="020E0802020502020306" pitchFamily="34" charset="0"/>
                <a:cs typeface="Cascadia Mono SemiLight" panose="020B0609020000020004" pitchFamily="49" charset="0"/>
              </a:rPr>
              <a:t>Here are ways to harness technology for good:</a:t>
            </a:r>
          </a:p>
          <a:p>
            <a:pPr>
              <a:buFont typeface="+mj-lt"/>
              <a:buAutoNum type="arabicPeriod"/>
            </a:pPr>
            <a:r>
              <a:rPr lang="en-US" sz="3000" b="1" dirty="0">
                <a:solidFill>
                  <a:schemeClr val="bg1"/>
                </a:solidFill>
              </a:rPr>
              <a:t>Fitness and Nutrition Apps:</a:t>
            </a:r>
            <a:endParaRPr lang="en-US" sz="30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Examples include MyFitnessPal for tracking meals and Fitbit for setting fitness goals.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These apps help us stay accountable and track progress.</a:t>
            </a:r>
          </a:p>
          <a:p>
            <a:pPr>
              <a:buFont typeface="+mj-lt"/>
              <a:buAutoNum type="arabicPeriod"/>
            </a:pPr>
            <a:r>
              <a:rPr lang="en-US" sz="3500" b="1" dirty="0">
                <a:solidFill>
                  <a:schemeClr val="bg1"/>
                </a:solidFill>
              </a:rPr>
              <a:t>Mental Health Tools:</a:t>
            </a:r>
            <a:endParaRPr lang="en-US" sz="35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Apps like Calm and Headspace guide meditation and stress relief.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Therapy platforms such as Better Help provide affordable, virtual counseling.</a:t>
            </a:r>
          </a:p>
          <a:p>
            <a:pPr>
              <a:buFont typeface="+mj-lt"/>
              <a:buAutoNum type="arabicPeriod"/>
            </a:pPr>
            <a:r>
              <a:rPr lang="en-US" sz="3000" b="1" dirty="0">
                <a:solidFill>
                  <a:schemeClr val="bg1"/>
                </a:solidFill>
              </a:rPr>
              <a:t>Smart Health Devices:</a:t>
            </a:r>
            <a:endParaRPr lang="en-US" sz="30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Blood pressure monitors and glucose trackers empower people to monitor chronic conditions.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Sleep trackers </a:t>
            </a:r>
            <a:r>
              <a:rPr lang="en-US" sz="2600" dirty="0"/>
              <a:t>like </a:t>
            </a:r>
            <a:r>
              <a:rPr lang="en-US" dirty="0"/>
              <a:t>Oura Rings analyze sleep patterns for better rest.</a:t>
            </a:r>
          </a:p>
          <a:p>
            <a:endParaRPr lang="en-IN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74D9A06E-D01B-8146-F53F-49A268CBB10B}"/>
              </a:ext>
            </a:extLst>
          </p:cNvPr>
          <p:cNvSpPr/>
          <p:nvPr/>
        </p:nvSpPr>
        <p:spPr>
          <a:xfrm>
            <a:off x="5609303" y="868271"/>
            <a:ext cx="973393" cy="973393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386D4B-1038-6AB8-5628-CE103BB0C6B7}"/>
              </a:ext>
            </a:extLst>
          </p:cNvPr>
          <p:cNvSpPr txBox="1"/>
          <p:nvPr/>
        </p:nvSpPr>
        <p:spPr>
          <a:xfrm>
            <a:off x="-351505" y="7980073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gradFill>
                  <a:gsLst>
                    <a:gs pos="57000">
                      <a:schemeClr val="accent2"/>
                    </a:gs>
                    <a:gs pos="43000">
                      <a:schemeClr val="bg2">
                        <a:lumMod val="50000"/>
                      </a:schemeClr>
                    </a:gs>
                  </a:gsLst>
                  <a:lin ang="14400000" scaled="0"/>
                </a:gradFill>
                <a:latin typeface="Algerian" panose="04020705040A02060702" pitchFamily="82" charset="0"/>
              </a:rPr>
              <a:t>How Can We Use Technology to Improve Wellness?</a:t>
            </a:r>
            <a:endParaRPr lang="en-IN" sz="3600" dirty="0">
              <a:gradFill>
                <a:gsLst>
                  <a:gs pos="57000">
                    <a:schemeClr val="accent2"/>
                  </a:gs>
                  <a:gs pos="43000">
                    <a:schemeClr val="bg2">
                      <a:lumMod val="50000"/>
                    </a:schemeClr>
                  </a:gs>
                </a:gsLst>
                <a:lin ang="14400000" scaled="0"/>
              </a:gra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249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D6E1C0D8-2119-64C1-7347-BD8B77FC60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480E3-B236-540F-25A7-AA181116C4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1514616"/>
            <a:ext cx="121920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5400" dirty="0">
                <a:solidFill>
                  <a:srgbClr val="008E00"/>
                </a:solidFill>
                <a:latin typeface="Rogue Hero Academy Italic" pitchFamily="50" charset="0"/>
              </a:rPr>
              <a:t>“How” </a:t>
            </a:r>
            <a:r>
              <a:rPr lang="en-US" sz="5400" dirty="0">
                <a:solidFill>
                  <a:schemeClr val="bg1"/>
                </a:solidFill>
              </a:rPr>
              <a:t>– </a:t>
            </a:r>
            <a:r>
              <a:rPr lang="en-US" sz="5400" dirty="0">
                <a:solidFill>
                  <a:srgbClr val="B837FF"/>
                </a:solidFill>
                <a:latin typeface="Rogue Hero Super-Italic" pitchFamily="50" charset="0"/>
              </a:rPr>
              <a:t>Using Technology for Good</a:t>
            </a:r>
            <a:endParaRPr lang="en-IN" sz="5400" dirty="0">
              <a:solidFill>
                <a:srgbClr val="B837FF"/>
              </a:solidFill>
              <a:latin typeface="Rogue Hero Super-Italic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39C0E7-CF88-55BB-C648-FDB499AC2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34530"/>
            <a:ext cx="12191999" cy="5467341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600" dirty="0">
                <a:solidFill>
                  <a:schemeClr val="bg1"/>
                </a:solidFill>
              </a:rPr>
              <a:t> </a:t>
            </a:r>
            <a:r>
              <a:rPr lang="en-US" sz="3500" dirty="0">
                <a:gradFill flip="none" rotWithShape="1">
                  <a:gsLst>
                    <a:gs pos="44000">
                      <a:srgbClr val="32B6FF"/>
                    </a:gs>
                    <a:gs pos="62000">
                      <a:srgbClr val="4D4D4D"/>
                    </a:gs>
                  </a:gsLst>
                  <a:lin ang="14400000" scaled="0"/>
                  <a:tileRect/>
                </a:gradFill>
                <a:latin typeface="Berlin Sans FB Demi" panose="020E0802020502020306" pitchFamily="34" charset="0"/>
                <a:cs typeface="Cascadia Mono SemiLight" panose="020B0609020000020004" pitchFamily="49" charset="0"/>
              </a:rPr>
              <a:t>Now that we’ve covered the challenges, let’s discuss solutions. </a:t>
            </a:r>
          </a:p>
          <a:p>
            <a:pPr marL="0" indent="0" algn="ctr">
              <a:buNone/>
            </a:pPr>
            <a:r>
              <a:rPr lang="en-US" sz="3500" dirty="0">
                <a:gradFill flip="none" rotWithShape="1">
                  <a:gsLst>
                    <a:gs pos="44000">
                      <a:srgbClr val="32B6FF"/>
                    </a:gs>
                    <a:gs pos="62000">
                      <a:srgbClr val="4D4D4D"/>
                    </a:gs>
                  </a:gsLst>
                  <a:lin ang="14400000" scaled="0"/>
                  <a:tileRect/>
                </a:gradFill>
                <a:latin typeface="Berlin Sans FB Demi" panose="020E0802020502020306" pitchFamily="34" charset="0"/>
                <a:cs typeface="Cascadia Mono SemiLight" panose="020B0609020000020004" pitchFamily="49" charset="0"/>
              </a:rPr>
              <a:t>Here are ways to harness technology for good:</a:t>
            </a:r>
          </a:p>
          <a:p>
            <a:pPr>
              <a:buFont typeface="+mj-lt"/>
              <a:buAutoNum type="arabicPeriod"/>
            </a:pPr>
            <a:r>
              <a:rPr lang="en-US" sz="3000" b="1" dirty="0">
                <a:solidFill>
                  <a:schemeClr val="bg1"/>
                </a:solidFill>
              </a:rPr>
              <a:t>Fitness and Nutrition Apps:</a:t>
            </a:r>
            <a:endParaRPr lang="en-US" sz="30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Examples include MyFitnessPal for tracking meals and Fitbit for setting fitness goals.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These apps help us stay accountable and track progress.</a:t>
            </a:r>
          </a:p>
          <a:p>
            <a:pPr>
              <a:buFont typeface="+mj-lt"/>
              <a:buAutoNum type="arabicPeriod"/>
            </a:pPr>
            <a:r>
              <a:rPr lang="en-US" sz="3500" b="1" dirty="0">
                <a:solidFill>
                  <a:schemeClr val="bg1"/>
                </a:solidFill>
              </a:rPr>
              <a:t>Mental Health Tools:</a:t>
            </a:r>
            <a:endParaRPr lang="en-US" sz="35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Apps like Calm and Headspace guide meditation and stress relief.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Therapy platforms such as Better Help provide affordable, virtual counseling.</a:t>
            </a:r>
          </a:p>
          <a:p>
            <a:pPr>
              <a:buFont typeface="+mj-lt"/>
              <a:buAutoNum type="arabicPeriod"/>
            </a:pPr>
            <a:r>
              <a:rPr lang="en-US" sz="3000" b="1" dirty="0">
                <a:solidFill>
                  <a:schemeClr val="bg1"/>
                </a:solidFill>
              </a:rPr>
              <a:t>Smart Health Devices:</a:t>
            </a:r>
            <a:endParaRPr lang="en-US" sz="3000" dirty="0">
              <a:solidFill>
                <a:schemeClr val="bg1"/>
              </a:solidFill>
            </a:endParaRP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Blood pressure monitors and glucose trackers empower people to monitor chronic conditions.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US" sz="2600" dirty="0">
                <a:solidFill>
                  <a:schemeClr val="bg1"/>
                </a:solidFill>
              </a:rPr>
              <a:t>Sleep trackers like </a:t>
            </a:r>
            <a:r>
              <a:rPr lang="en-US" dirty="0">
                <a:solidFill>
                  <a:schemeClr val="bg1"/>
                </a:solidFill>
              </a:rPr>
              <a:t>Oura Rings analyze sleep patterns for better rest.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A1886F-7782-AA5D-A08D-694BEB1B75A6}"/>
              </a:ext>
            </a:extLst>
          </p:cNvPr>
          <p:cNvSpPr txBox="1"/>
          <p:nvPr/>
        </p:nvSpPr>
        <p:spPr>
          <a:xfrm>
            <a:off x="0" y="380153"/>
            <a:ext cx="12192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gradFill>
                  <a:gsLst>
                    <a:gs pos="57000">
                      <a:schemeClr val="accent2"/>
                    </a:gs>
                    <a:gs pos="43000">
                      <a:schemeClr val="bg2">
                        <a:lumMod val="50000"/>
                      </a:schemeClr>
                    </a:gs>
                  </a:gsLst>
                  <a:lin ang="14400000" scaled="0"/>
                </a:gradFill>
                <a:latin typeface="Algerian" panose="04020705040A02060702" pitchFamily="82" charset="0"/>
              </a:rPr>
              <a:t>How Can We Use Technology to Improve Wellness?</a:t>
            </a:r>
            <a:endParaRPr lang="en-IN" sz="3600" dirty="0">
              <a:gradFill>
                <a:gsLst>
                  <a:gs pos="57000">
                    <a:schemeClr val="accent2"/>
                  </a:gs>
                  <a:gs pos="43000">
                    <a:schemeClr val="bg2">
                      <a:lumMod val="50000"/>
                    </a:schemeClr>
                  </a:gs>
                </a:gsLst>
                <a:lin ang="14400000" scaled="0"/>
              </a:gradFill>
              <a:latin typeface="Algerian" panose="04020705040A020607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14247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571EB7D-52B7-30FD-8037-EEFF9048AC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6BD8A8-AA54-A64F-69AB-CC7994D0AA9C}"/>
              </a:ext>
            </a:extLst>
          </p:cNvPr>
          <p:cNvCxnSpPr/>
          <p:nvPr/>
        </p:nvCxnSpPr>
        <p:spPr>
          <a:xfrm>
            <a:off x="1601337" y="3671249"/>
            <a:ext cx="1059066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AEA0A4CC-D663-BAF4-834D-694332B295EE}"/>
              </a:ext>
            </a:extLst>
          </p:cNvPr>
          <p:cNvSpPr txBox="1"/>
          <p:nvPr/>
        </p:nvSpPr>
        <p:spPr>
          <a:xfrm>
            <a:off x="574795" y="775572"/>
            <a:ext cx="3707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Rogue Hero Expanded Italic" pitchFamily="50" charset="0"/>
              </a:rPr>
              <a:t>Index</a:t>
            </a:r>
            <a:endParaRPr lang="en-IN" sz="8000" dirty="0">
              <a:solidFill>
                <a:schemeClr val="bg1"/>
              </a:solidFill>
              <a:latin typeface="Rogue Hero Expanded Italic" pitchFamily="50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F7BCDC12-BC53-613E-445A-5026757E857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28600" y="2329501"/>
              <a:ext cx="3048000" cy="1714500"/>
            </p:xfrm>
            <a:graphic>
              <a:graphicData uri="http://schemas.microsoft.com/office/powerpoint/2016/slidezoom">
                <pslz:sldZm>
                  <pslz:sldZmObj sldId="258" cId="655619435">
                    <pslz:zmPr id="{7492DB8B-015B-46F9-8212-C0538A40B126}" returnToParent="0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Slide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F7BCDC12-BC53-613E-445A-5026757E857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8600" y="2329501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2415B19B-FB43-AB71-883D-8AD8615D700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29568" y="3320279"/>
              <a:ext cx="3048000" cy="1714501"/>
            </p:xfrm>
            <a:graphic>
              <a:graphicData uri="http://schemas.microsoft.com/office/powerpoint/2016/slidezoom">
                <pslz:sldZm>
                  <pslz:sldZmObj sldId="260" cId="1614413426">
                    <pslz:zmPr id="{E30C3723-E16E-4D7F-9E21-B660C5331119}" returnToParent="0" transitionDur="1000" showBg="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2415B19B-FB43-AB71-883D-8AD8615D700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29568" y="3320279"/>
                <a:ext cx="3048000" cy="171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9AA2CEF4-DF37-5018-A226-920B2118C0B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466302" y="2408249"/>
              <a:ext cx="2768006" cy="1557003"/>
            </p:xfrm>
            <a:graphic>
              <a:graphicData uri="http://schemas.microsoft.com/office/powerpoint/2016/slidezoom">
                <pslz:sldZm>
                  <pslz:sldZmObj sldId="265" cId="649870572">
                    <pslz:zmPr id="{3B062D8B-328A-4388-97A3-24AEB83C62CC}" returnToParent="0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9AA2CEF4-DF37-5018-A226-920B2118C0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66302" y="2408249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3408BEDC-9344-AC1A-94D0-ADA7755D54B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910084" y="3340215"/>
              <a:ext cx="2768006" cy="1557003"/>
            </p:xfrm>
            <a:graphic>
              <a:graphicData uri="http://schemas.microsoft.com/office/powerpoint/2016/slidezoom">
                <pslz:sldZm>
                  <pslz:sldZmObj sldId="268" cId="2395249664">
                    <pslz:zmPr id="{DA5F9149-6F64-4B3C-BEDC-B8394927AC4A}" returnToParent="0" transitionDur="1000" showBg="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3408BEDC-9344-AC1A-94D0-ADA7755D54B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10084" y="3340215"/>
                <a:ext cx="2768006" cy="155700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280875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760">
        <p159:morph option="byObject"/>
      </p:transition>
    </mc:Choice>
    <mc:Fallback xmlns="">
      <p:transition spd="slow" advClick="0" advTm="76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F1F7250-D73E-C66E-91E6-B6D9E76CEE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FA5AD6A-B704-CD2B-DD01-749A22E9F17E}"/>
              </a:ext>
            </a:extLst>
          </p:cNvPr>
          <p:cNvCxnSpPr>
            <a:cxnSpLocks/>
          </p:cNvCxnSpPr>
          <p:nvPr/>
        </p:nvCxnSpPr>
        <p:spPr>
          <a:xfrm>
            <a:off x="-2783582" y="3729589"/>
            <a:ext cx="1610769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A5E98D8-8DA6-2E52-5EBF-49E603D08308}"/>
              </a:ext>
            </a:extLst>
          </p:cNvPr>
          <p:cNvSpPr txBox="1"/>
          <p:nvPr/>
        </p:nvSpPr>
        <p:spPr>
          <a:xfrm>
            <a:off x="574795" y="775572"/>
            <a:ext cx="3707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Rogue Hero Expanded Italic" pitchFamily="50" charset="0"/>
              </a:rPr>
              <a:t>Index</a:t>
            </a:r>
            <a:endParaRPr lang="en-IN" sz="8000" dirty="0">
              <a:solidFill>
                <a:schemeClr val="bg1"/>
              </a:solidFill>
              <a:latin typeface="Rogue Hero Expanded Italic" pitchFamily="50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16442363-D342-65C8-4C02-FD0EC44D2D1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907243701"/>
                  </p:ext>
                </p:extLst>
              </p:nvPr>
            </p:nvGraphicFramePr>
            <p:xfrm>
              <a:off x="-4153207" y="2329500"/>
              <a:ext cx="3048000" cy="1714500"/>
            </p:xfrm>
            <a:graphic>
              <a:graphicData uri="http://schemas.microsoft.com/office/powerpoint/2016/slidezoom">
                <pslz:sldZm>
                  <pslz:sldZmObj sldId="258" cId="655619435">
                    <pslz:zmPr id="{7492DB8B-015B-46F9-8212-C0538A40B126}" returnToParent="0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Slide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16442363-D342-65C8-4C02-FD0EC44D2D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4153207" y="2329500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A425A928-0E8D-85F4-869D-8D44BDD0636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726552384"/>
                  </p:ext>
                </p:extLst>
              </p:nvPr>
            </p:nvGraphicFramePr>
            <p:xfrm>
              <a:off x="-1709425" y="3340215"/>
              <a:ext cx="3048000" cy="1714501"/>
            </p:xfrm>
            <a:graphic>
              <a:graphicData uri="http://schemas.microsoft.com/office/powerpoint/2016/slidezoom">
                <pslz:sldZm>
                  <pslz:sldZmObj sldId="260" cId="1614413426">
                    <pslz:zmPr id="{E30C3723-E16E-4D7F-9E21-B660C5331119}" returnToParent="0" transitionDur="1000" showBg="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A425A928-0E8D-85F4-869D-8D44BDD0636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-1709425" y="3340215"/>
                <a:ext cx="3048000" cy="171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386A4B7D-2691-925D-C14B-E2C3CA743F8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36926560"/>
                  </p:ext>
                </p:extLst>
              </p:nvPr>
            </p:nvGraphicFramePr>
            <p:xfrm>
              <a:off x="1296544" y="2486997"/>
              <a:ext cx="2768006" cy="1557003"/>
            </p:xfrm>
            <a:graphic>
              <a:graphicData uri="http://schemas.microsoft.com/office/powerpoint/2016/slidezoom">
                <pslz:sldZm>
                  <pslz:sldZmObj sldId="265" cId="649870572">
                    <pslz:zmPr id="{3B062D8B-328A-4388-97A3-24AEB83C62CC}" returnToParent="0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386A4B7D-2691-925D-C14B-E2C3CA743F8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1296544" y="2486997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8F331DD3-9A52-C111-9613-6FE9AC17CD7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75999008"/>
                  </p:ext>
                </p:extLst>
              </p:nvPr>
            </p:nvGraphicFramePr>
            <p:xfrm>
              <a:off x="3782357" y="3429000"/>
              <a:ext cx="2768006" cy="1557003"/>
            </p:xfrm>
            <a:graphic>
              <a:graphicData uri="http://schemas.microsoft.com/office/powerpoint/2016/slidezoom">
                <pslz:sldZm>
                  <pslz:sldZmObj sldId="268" cId="2395249664">
                    <pslz:zmPr id="{DA5F9149-6F64-4B3C-BEDC-B8394927AC4A}" returnToParent="0" transitionDur="1000" showBg="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8F331DD3-9A52-C111-9613-6FE9AC17CD7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782357" y="3429000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29D621CC-C08A-9898-0B34-750F64DF193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37894477"/>
                  </p:ext>
                </p:extLst>
              </p:nvPr>
            </p:nvGraphicFramePr>
            <p:xfrm>
              <a:off x="6344134" y="2329500"/>
              <a:ext cx="3151707" cy="1772835"/>
            </p:xfrm>
            <a:graphic>
              <a:graphicData uri="http://schemas.microsoft.com/office/powerpoint/2016/slidezoom">
                <pslz:sldZm>
                  <pslz:sldZmObj sldId="271" cId="3516361246">
                    <pslz:zmPr id="{F098A47D-0EA2-4BC6-B417-8FB79898C543}" returnToParent="0" transitionDur="1000" showBg="0">
                      <p166:blipFill xmlns:p166="http://schemas.microsoft.com/office/powerpoint/2016/6/main">
                        <a:blip r:embed="rId1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151707" cy="177283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9" name="Slide Zoom 8">
                <a:hlinkClick r:id="rId17" action="ppaction://hlinksldjump"/>
                <a:extLst>
                  <a:ext uri="{FF2B5EF4-FFF2-40B4-BE49-F238E27FC236}">
                    <a16:creationId xmlns:a16="http://schemas.microsoft.com/office/drawing/2014/main" id="{29D621CC-C08A-9898-0B34-750F64DF193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6344134" y="2329500"/>
                <a:ext cx="3151707" cy="17728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D30BA13B-34FA-89CF-A7D5-E7123702E1A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24457503"/>
                  </p:ext>
                </p:extLst>
              </p:nvPr>
            </p:nvGraphicFramePr>
            <p:xfrm>
              <a:off x="9112140" y="3382707"/>
              <a:ext cx="2945478" cy="1656831"/>
            </p:xfrm>
            <a:graphic>
              <a:graphicData uri="http://schemas.microsoft.com/office/powerpoint/2016/slidezoom">
                <pslz:sldZm>
                  <pslz:sldZmObj sldId="277" cId="144747814">
                    <pslz:zmPr id="{614FBED4-F7EC-45A7-A725-8EED04413F80}" returnToParent="0" transitionDur="1000" showBg="0">
                      <p166:blipFill xmlns:p166="http://schemas.microsoft.com/office/powerpoint/2016/6/main">
                        <a:blip r:embed="rId19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945478" cy="165683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4" name="Slide Zoom 3">
                <a:hlinkClick r:id="rId20" action="ppaction://hlinksldjump"/>
                <a:extLst>
                  <a:ext uri="{FF2B5EF4-FFF2-40B4-BE49-F238E27FC236}">
                    <a16:creationId xmlns:a16="http://schemas.microsoft.com/office/drawing/2014/main" id="{D30BA13B-34FA-89CF-A7D5-E7123702E1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9112140" y="3382707"/>
                <a:ext cx="2945478" cy="16568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42272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4AB9E-EEE9-3235-9FFE-F472C64BC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/>
          <a:lstStyle/>
          <a:p>
            <a:r>
              <a:rPr lang="en-US" dirty="0">
                <a:solidFill>
                  <a:srgbClr val="32B6FF"/>
                </a:solidFill>
                <a:latin typeface="Rogue Hero Gradient" pitchFamily="50" charset="0"/>
              </a:rPr>
              <a:t>“When” </a:t>
            </a:r>
            <a:r>
              <a:rPr lang="en-US" dirty="0">
                <a:solidFill>
                  <a:schemeClr val="bg1"/>
                </a:solidFill>
              </a:rPr>
              <a:t>– </a:t>
            </a:r>
            <a:r>
              <a:rPr lang="en-US" dirty="0">
                <a:solidFill>
                  <a:srgbClr val="FCFC04"/>
                </a:solidFill>
                <a:latin typeface="Rogue Hero Academy" pitchFamily="50" charset="0"/>
              </a:rPr>
              <a:t>Recognizing the Need to Unplug</a:t>
            </a:r>
            <a:endParaRPr lang="en-IN" dirty="0">
              <a:solidFill>
                <a:srgbClr val="FCFC04"/>
              </a:solidFill>
              <a:latin typeface="Rogue Hero Academy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5B69DA-C763-3FAF-3A49-8E34DBE484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9242854" y="7142205"/>
            <a:ext cx="12192000" cy="5619149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>
                <a:gradFill flip="none" rotWithShape="1">
                  <a:gsLst>
                    <a:gs pos="50000">
                      <a:srgbClr val="00B0F0"/>
                    </a:gs>
                    <a:gs pos="24000">
                      <a:srgbClr val="00B050"/>
                    </a:gs>
                  </a:gsLst>
                  <a:lin ang="16200000" scaled="1"/>
                  <a:tileRect/>
                </a:gra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  <a:latin typeface="Broadway" panose="04040905080B02020502" pitchFamily="82" charset="0"/>
              </a:rPr>
              <a:t>It’s important to recognize the signs of overuse. </a:t>
            </a:r>
          </a:p>
          <a:p>
            <a:pPr marL="0" indent="0">
              <a:buNone/>
            </a:pPr>
            <a:r>
              <a:rPr lang="en-US" sz="3200" dirty="0">
                <a:gradFill flip="none" rotWithShape="1">
                  <a:gsLst>
                    <a:gs pos="50000">
                      <a:srgbClr val="00B0F0"/>
                    </a:gs>
                    <a:gs pos="24000">
                      <a:srgbClr val="00B050"/>
                    </a:gs>
                  </a:gsLst>
                  <a:lin ang="16200000" scaled="1"/>
                  <a:tileRect/>
                </a:gra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  <a:latin typeface="Broadway" panose="04040905080B02020502" pitchFamily="82" charset="0"/>
              </a:rPr>
              <a:t>Ask yourself: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Am I feeling stressed or anxious after being online?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Do I skip physical activities because I’m glued to my screen?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Is my sleep affected by late-night scrolling?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If you answered ‘yes,’ it’s time to take action.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Set Boundaries:</a:t>
            </a:r>
            <a:r>
              <a:rPr lang="en-US" dirty="0">
                <a:solidFill>
                  <a:schemeClr val="bg1"/>
                </a:solidFill>
              </a:rPr>
              <a:t> Allocate specific hours for device use and enforce digital-free zones, like bedrooms.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Digital Detox:</a:t>
            </a:r>
            <a:r>
              <a:rPr lang="en-US" dirty="0">
                <a:solidFill>
                  <a:schemeClr val="bg1"/>
                </a:solidFill>
              </a:rPr>
              <a:t> Dedicate one day a week to unplug completely.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Practice Mindfulness:</a:t>
            </a:r>
            <a:r>
              <a:rPr lang="en-US" dirty="0">
                <a:solidFill>
                  <a:schemeClr val="bg1"/>
                </a:solidFill>
              </a:rPr>
              <a:t> Focus on being present during meals, conversations, or outdoor activities.</a:t>
            </a:r>
          </a:p>
          <a:p>
            <a:endParaRPr lang="en-IN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D9F58763-6BBA-25E6-0361-B409B2B8E098}"/>
              </a:ext>
            </a:extLst>
          </p:cNvPr>
          <p:cNvSpPr/>
          <p:nvPr/>
        </p:nvSpPr>
        <p:spPr>
          <a:xfrm>
            <a:off x="5651157" y="5016843"/>
            <a:ext cx="889686" cy="889686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75A210-9D4B-C6FC-B3AF-3CC462514D7B}"/>
              </a:ext>
            </a:extLst>
          </p:cNvPr>
          <p:cNvSpPr txBox="1"/>
          <p:nvPr/>
        </p:nvSpPr>
        <p:spPr>
          <a:xfrm>
            <a:off x="345989" y="-1309816"/>
            <a:ext cx="115659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gradFill>
                  <a:gsLst>
                    <a:gs pos="83000">
                      <a:schemeClr val="accent3">
                        <a:lumMod val="60000"/>
                        <a:lumOff val="40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  <a:gs pos="24000">
                      <a:srgbClr val="FFC000"/>
                    </a:gs>
                  </a:gsLst>
                  <a:lin ang="16200000" scaled="1"/>
                </a:gradFill>
                <a:latin typeface="Rogue Hero Academy Italic" pitchFamily="50" charset="0"/>
              </a:rPr>
              <a:t>When Should We Step Back?</a:t>
            </a:r>
            <a:endParaRPr lang="en-IN" sz="3200" dirty="0">
              <a:gradFill>
                <a:gsLst>
                  <a:gs pos="8300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  <a:gs pos="24000">
                    <a:srgbClr val="FFC000"/>
                  </a:gs>
                </a:gsLst>
                <a:lin ang="16200000" scaled="1"/>
              </a:gradFill>
              <a:latin typeface="Rogue Hero Academy Italic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636124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6F9B2A1-544A-7AE7-9980-FD55BF8C31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6C61CA-27A0-F974-CF3A-3E8169390F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0" y="4234978"/>
            <a:ext cx="12192000" cy="1325563"/>
          </a:xfrm>
        </p:spPr>
        <p:txBody>
          <a:bodyPr/>
          <a:lstStyle/>
          <a:p>
            <a:r>
              <a:rPr lang="en-US" dirty="0">
                <a:solidFill>
                  <a:srgbClr val="32B6FF"/>
                </a:solidFill>
                <a:latin typeface="Rogue Hero Gradient" pitchFamily="50" charset="0"/>
              </a:rPr>
              <a:t>“When” </a:t>
            </a:r>
            <a:r>
              <a:rPr lang="en-US" dirty="0">
                <a:solidFill>
                  <a:schemeClr val="bg1"/>
                </a:solidFill>
              </a:rPr>
              <a:t>– </a:t>
            </a:r>
            <a:r>
              <a:rPr lang="en-US" dirty="0">
                <a:solidFill>
                  <a:srgbClr val="FCFC04"/>
                </a:solidFill>
                <a:latin typeface="Rogue Hero Outline" pitchFamily="50" charset="0"/>
              </a:rPr>
              <a:t>Recognizing the Need to Unplug</a:t>
            </a:r>
            <a:endParaRPr lang="en-IN" dirty="0">
              <a:solidFill>
                <a:srgbClr val="FCFC04"/>
              </a:solidFill>
              <a:latin typeface="Rogue Hero Outline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22CF32-CFFC-817C-209D-015E494A96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50" y="1176986"/>
            <a:ext cx="12192000" cy="5619149"/>
          </a:xfrm>
        </p:spPr>
        <p:txBody>
          <a:bodyPr/>
          <a:lstStyle/>
          <a:p>
            <a:pPr marL="0" indent="0">
              <a:buNone/>
            </a:pPr>
            <a:r>
              <a:rPr lang="en-US" sz="3200" dirty="0">
                <a:gradFill flip="none" rotWithShape="1">
                  <a:gsLst>
                    <a:gs pos="50000">
                      <a:srgbClr val="00B0F0"/>
                    </a:gs>
                    <a:gs pos="24000">
                      <a:srgbClr val="00B050"/>
                    </a:gs>
                  </a:gsLst>
                  <a:lin ang="16200000" scaled="1"/>
                  <a:tileRect/>
                </a:gra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  <a:latin typeface="Broadway" panose="04040905080B02020502" pitchFamily="82" charset="0"/>
              </a:rPr>
              <a:t>It’s important to recognize the signs of overuse. </a:t>
            </a:r>
          </a:p>
          <a:p>
            <a:pPr marL="0" indent="0">
              <a:buNone/>
            </a:pPr>
            <a:r>
              <a:rPr lang="en-US" sz="3200" dirty="0">
                <a:gradFill flip="none" rotWithShape="1">
                  <a:gsLst>
                    <a:gs pos="50000">
                      <a:srgbClr val="00B0F0"/>
                    </a:gs>
                    <a:gs pos="24000">
                      <a:srgbClr val="00B050"/>
                    </a:gs>
                  </a:gsLst>
                  <a:lin ang="16200000" scaled="1"/>
                  <a:tileRect/>
                </a:gradFill>
                <a:effectLst>
                  <a:glow rad="139700">
                    <a:schemeClr val="accent6">
                      <a:satMod val="175000"/>
                      <a:alpha val="40000"/>
                    </a:schemeClr>
                  </a:glow>
                </a:effectLst>
                <a:latin typeface="Broadway" panose="04040905080B02020502" pitchFamily="82" charset="0"/>
              </a:rPr>
              <a:t>Ask yourself: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Am I feeling stressed or anxious after being online?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Do I skip physical activities because I’m glued to my screen?</a:t>
            </a:r>
            <a:endParaRPr lang="en-US" dirty="0">
              <a:solidFill>
                <a:schemeClr val="bg1"/>
              </a:solidFill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</a:rPr>
              <a:t>Is my sleep affected by late-night scrolling?</a:t>
            </a:r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If you answered ‘yes,’ it’s time to take action.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Set Boundaries:</a:t>
            </a:r>
            <a:r>
              <a:rPr lang="en-US" dirty="0">
                <a:solidFill>
                  <a:schemeClr val="bg1"/>
                </a:solidFill>
              </a:rPr>
              <a:t> Allocate specific hours for device use and enforce digital-free zones, like bedrooms.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Digital Detox:</a:t>
            </a:r>
            <a:r>
              <a:rPr lang="en-US" dirty="0">
                <a:solidFill>
                  <a:schemeClr val="bg1"/>
                </a:solidFill>
              </a:rPr>
              <a:t> Dedicate one day a week to unplug completely.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Practice Mindfulness:</a:t>
            </a:r>
            <a:r>
              <a:rPr lang="en-US" dirty="0">
                <a:solidFill>
                  <a:schemeClr val="bg1"/>
                </a:solidFill>
              </a:rPr>
              <a:t> Focus on being present during meals, conversations, or outdoor activities.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B514547-65A9-B9E5-13ED-4E7EB6BD3F89}"/>
              </a:ext>
            </a:extLst>
          </p:cNvPr>
          <p:cNvSpPr txBox="1"/>
          <p:nvPr/>
        </p:nvSpPr>
        <p:spPr>
          <a:xfrm>
            <a:off x="0" y="61865"/>
            <a:ext cx="115659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>
                  <a:gsLst>
                    <a:gs pos="83000">
                      <a:schemeClr val="accent3">
                        <a:lumMod val="60000"/>
                        <a:lumOff val="40000"/>
                      </a:schemeClr>
                    </a:gs>
                    <a:gs pos="50000">
                      <a:schemeClr val="tx1">
                        <a:lumMod val="75000"/>
                        <a:lumOff val="25000"/>
                      </a:schemeClr>
                    </a:gs>
                    <a:gs pos="24000">
                      <a:srgbClr val="FFC000"/>
                    </a:gs>
                  </a:gsLst>
                  <a:lin ang="16200000" scaled="1"/>
                </a:gradFill>
                <a:latin typeface="Rogue Hero Academy Italic" pitchFamily="50" charset="0"/>
              </a:rPr>
              <a:t>When Should We Step Back?</a:t>
            </a:r>
            <a:endParaRPr lang="en-IN" sz="4800" dirty="0">
              <a:gradFill>
                <a:gsLst>
                  <a:gs pos="83000">
                    <a:schemeClr val="accent3">
                      <a:lumMod val="60000"/>
                      <a:lumOff val="40000"/>
                    </a:schemeClr>
                  </a:gs>
                  <a:gs pos="50000">
                    <a:schemeClr val="tx1">
                      <a:lumMod val="75000"/>
                      <a:lumOff val="25000"/>
                    </a:schemeClr>
                  </a:gs>
                  <a:gs pos="24000">
                    <a:srgbClr val="FFC000"/>
                  </a:gs>
                </a:gsLst>
                <a:lin ang="16200000" scaled="1"/>
              </a:gradFill>
              <a:latin typeface="Rogue Hero Academy Italic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465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7D3A155-78B0-AF33-9EFA-5082B95EBE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FC2CC08-4BFF-39DD-F2A5-E3F7FCCF6D67}"/>
              </a:ext>
            </a:extLst>
          </p:cNvPr>
          <p:cNvCxnSpPr>
            <a:cxnSpLocks/>
          </p:cNvCxnSpPr>
          <p:nvPr/>
        </p:nvCxnSpPr>
        <p:spPr>
          <a:xfrm>
            <a:off x="-2783582" y="3729589"/>
            <a:ext cx="1610769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15A9CBD-6F8C-6F43-E6F2-15C8DF30CDAB}"/>
              </a:ext>
            </a:extLst>
          </p:cNvPr>
          <p:cNvSpPr txBox="1"/>
          <p:nvPr/>
        </p:nvSpPr>
        <p:spPr>
          <a:xfrm>
            <a:off x="574795" y="775572"/>
            <a:ext cx="3707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Rogue Hero Expanded Italic" pitchFamily="50" charset="0"/>
              </a:rPr>
              <a:t>Index</a:t>
            </a:r>
            <a:endParaRPr lang="en-IN" sz="8000" dirty="0">
              <a:solidFill>
                <a:schemeClr val="bg1"/>
              </a:solidFill>
              <a:latin typeface="Rogue Hero Expanded Italic" pitchFamily="50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54224837-E904-C433-5BF9-7A974F2DFA5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153207" y="2329500"/>
              <a:ext cx="3048000" cy="1714500"/>
            </p:xfrm>
            <a:graphic>
              <a:graphicData uri="http://schemas.microsoft.com/office/powerpoint/2016/slidezoom">
                <pslz:sldZm>
                  <pslz:sldZmObj sldId="258" cId="655619435">
                    <pslz:zmPr id="{7492DB8B-015B-46F9-8212-C0538A40B126}" returnToParent="0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Slide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54224837-E904-C433-5BF9-7A974F2DFA5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153207" y="2329500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D1469C6D-9543-42AE-A8A9-1BC0FEA8D1AE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1709425" y="3340215"/>
              <a:ext cx="3048000" cy="1714501"/>
            </p:xfrm>
            <a:graphic>
              <a:graphicData uri="http://schemas.microsoft.com/office/powerpoint/2016/slidezoom">
                <pslz:sldZm>
                  <pslz:sldZmObj sldId="260" cId="1614413426">
                    <pslz:zmPr id="{E30C3723-E16E-4D7F-9E21-B660C5331119}" returnToParent="0" transitionDur="10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D1469C6D-9543-42AE-A8A9-1BC0FEA8D1A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709425" y="3340215"/>
                <a:ext cx="3048000" cy="171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49C06044-F23E-45C6-EA76-4C862BCED49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296544" y="2486997"/>
              <a:ext cx="2768006" cy="1557003"/>
            </p:xfrm>
            <a:graphic>
              <a:graphicData uri="http://schemas.microsoft.com/office/powerpoint/2016/slidezoom">
                <pslz:sldZm>
                  <pslz:sldZmObj sldId="265" cId="649870572">
                    <pslz:zmPr id="{3B062D8B-328A-4388-97A3-24AEB83C62CC}" returnToParent="0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49C06044-F23E-45C6-EA76-4C862BCED49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96544" y="2486997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A535C9A1-DAC0-B355-633A-DF5774A970B0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782357" y="3429000"/>
              <a:ext cx="2768006" cy="1557003"/>
            </p:xfrm>
            <a:graphic>
              <a:graphicData uri="http://schemas.microsoft.com/office/powerpoint/2016/slidezoom">
                <pslz:sldZm>
                  <pslz:sldZmObj sldId="268" cId="2395249664">
                    <pslz:zmPr id="{DA5F9149-6F64-4B3C-BEDC-B8394927AC4A}" returnToParent="0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A535C9A1-DAC0-B355-633A-DF5774A970B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782357" y="3429000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6E8E5B76-A44D-65F7-3924-50E0FDC86C4D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344134" y="2329500"/>
              <a:ext cx="3151707" cy="1772835"/>
            </p:xfrm>
            <a:graphic>
              <a:graphicData uri="http://schemas.microsoft.com/office/powerpoint/2016/slidezoom">
                <pslz:sldZm>
                  <pslz:sldZmObj sldId="271" cId="3516361246">
                    <pslz:zmPr id="{F098A47D-0EA2-4BC6-B417-8FB79898C543}" returnToParent="0" transitionDur="1000" showBg="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151707" cy="177283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Slide Zoom 8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6E8E5B76-A44D-65F7-3924-50E0FDC86C4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344134" y="2329500"/>
                <a:ext cx="3151707" cy="17728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7D46A73C-3774-BBCC-F941-BEFC50900988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112140" y="3382707"/>
              <a:ext cx="2945478" cy="1656831"/>
            </p:xfrm>
            <a:graphic>
              <a:graphicData uri="http://schemas.microsoft.com/office/powerpoint/2016/slidezoom">
                <pslz:sldZm>
                  <pslz:sldZmObj sldId="277" cId="144747814">
                    <pslz:zmPr id="{614FBED4-F7EC-45A7-A725-8EED04413F80}" returnToParent="0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945478" cy="165683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4" name="Slide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7D46A73C-3774-BBCC-F941-BEFC5090098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112140" y="3382707"/>
                <a:ext cx="2945478" cy="16568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59000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BD95C9E7-06B6-CEC4-79EC-DA24B64CD7DA}"/>
              </a:ext>
            </a:extLst>
          </p:cNvPr>
          <p:cNvCxnSpPr/>
          <p:nvPr/>
        </p:nvCxnSpPr>
        <p:spPr>
          <a:xfrm>
            <a:off x="1601337" y="3671249"/>
            <a:ext cx="1059066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EDEA6202-0053-A96D-53C4-C36220C54C78}"/>
              </a:ext>
            </a:extLst>
          </p:cNvPr>
          <p:cNvSpPr txBox="1"/>
          <p:nvPr/>
        </p:nvSpPr>
        <p:spPr>
          <a:xfrm>
            <a:off x="574795" y="775572"/>
            <a:ext cx="3707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Rogue Hero Expanded Italic" pitchFamily="50" charset="0"/>
              </a:rPr>
              <a:t>Index</a:t>
            </a:r>
            <a:endParaRPr lang="en-IN" sz="8000" dirty="0">
              <a:solidFill>
                <a:schemeClr val="bg1"/>
              </a:solidFill>
              <a:latin typeface="Rogue Hero Expanded Italic" pitchFamily="50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899E2CC5-1C4F-7096-612B-537838A59D26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072258880"/>
                  </p:ext>
                </p:extLst>
              </p:nvPr>
            </p:nvGraphicFramePr>
            <p:xfrm>
              <a:off x="228600" y="2329501"/>
              <a:ext cx="3048000" cy="1714500"/>
            </p:xfrm>
            <a:graphic>
              <a:graphicData uri="http://schemas.microsoft.com/office/powerpoint/2016/slidezoom">
                <pslz:sldZm>
                  <pslz:sldZmObj sldId="258" cId="655619435">
                    <pslz:zmPr id="{7492DB8B-015B-46F9-8212-C0538A40B126}" returnToParent="0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Slide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899E2CC5-1C4F-7096-612B-537838A59D2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8600" y="2329501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CCDCFF0C-065E-19DE-0F1A-09A2E95F000D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91203428"/>
                  </p:ext>
                </p:extLst>
              </p:nvPr>
            </p:nvGraphicFramePr>
            <p:xfrm>
              <a:off x="3429568" y="3320279"/>
              <a:ext cx="3048000" cy="1714501"/>
            </p:xfrm>
            <a:graphic>
              <a:graphicData uri="http://schemas.microsoft.com/office/powerpoint/2016/slidezoom">
                <pslz:sldZm>
                  <pslz:sldZmObj sldId="260" cId="1614413426">
                    <pslz:zmPr id="{E30C3723-E16E-4D7F-9E21-B660C5331119}" returnToParent="0" transitionDur="1000" showBg="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CCDCFF0C-065E-19DE-0F1A-09A2E95F000D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29568" y="3320279"/>
                <a:ext cx="3048000" cy="171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89568485-5D58-1A9D-DF04-BF1297C5E31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35798625"/>
                  </p:ext>
                </p:extLst>
              </p:nvPr>
            </p:nvGraphicFramePr>
            <p:xfrm>
              <a:off x="6466302" y="2408249"/>
              <a:ext cx="2768006" cy="1557003"/>
            </p:xfrm>
            <a:graphic>
              <a:graphicData uri="http://schemas.microsoft.com/office/powerpoint/2016/slidezoom">
                <pslz:sldZm>
                  <pslz:sldZmObj sldId="265" cId="649870572">
                    <pslz:zmPr id="{3B062D8B-328A-4388-97A3-24AEB83C62CC}" returnToParent="0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89568485-5D58-1A9D-DF04-BF1297C5E31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66302" y="2408249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AD0BE0ED-5412-972A-50EA-520648EBE59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3961280"/>
                  </p:ext>
                </p:extLst>
              </p:nvPr>
            </p:nvGraphicFramePr>
            <p:xfrm>
              <a:off x="8910084" y="3340215"/>
              <a:ext cx="2768006" cy="1557003"/>
            </p:xfrm>
            <a:graphic>
              <a:graphicData uri="http://schemas.microsoft.com/office/powerpoint/2016/slidezoom">
                <pslz:sldZm>
                  <pslz:sldZmObj sldId="268" cId="2395249664">
                    <pslz:zmPr id="{DA5F9149-6F64-4B3C-BEDC-B8394927AC4A}" returnToParent="0" transitionDur="1000" showBg="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AD0BE0ED-5412-972A-50EA-520648EBE59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10084" y="3340215"/>
                <a:ext cx="2768006" cy="1557003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18D49-9962-5CF9-8611-55AD4EC2D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24466" y="2766218"/>
            <a:ext cx="12516466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FFC000"/>
                </a:solidFill>
                <a:latin typeface="Rogue Hero Expanded" pitchFamily="50" charset="0"/>
              </a:rPr>
              <a:t>Challenges in Adopting a Balanced Approach</a:t>
            </a:r>
            <a:endParaRPr lang="en-IN" sz="3600" dirty="0">
              <a:solidFill>
                <a:srgbClr val="FFC000"/>
              </a:solidFill>
              <a:latin typeface="Rogue Hero Expanded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A2258-D3F3-0BC0-0883-8428193F81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-5433279"/>
            <a:ext cx="12192000" cy="5433279"/>
          </a:xfrm>
        </p:spPr>
        <p:txBody>
          <a:bodyPr/>
          <a:lstStyle/>
          <a:p>
            <a:pPr marL="0" indent="0">
              <a:buNone/>
            </a:pPr>
            <a:r>
              <a:rPr lang="en-US" sz="4000" dirty="0">
                <a:gradFill>
                  <a:gsLst>
                    <a:gs pos="52000">
                      <a:srgbClr val="FFC000"/>
                    </a:gs>
                    <a:gs pos="35000">
                      <a:srgbClr val="0070C0"/>
                    </a:gs>
                  </a:gsLst>
                  <a:lin ang="16200000" scaled="1"/>
                </a:gradFill>
              </a:rPr>
              <a:t>Achieving balance isn’t easy. Common barriers include: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Work Demands:</a:t>
            </a:r>
            <a:r>
              <a:rPr lang="en-US" sz="3600" dirty="0">
                <a:solidFill>
                  <a:schemeClr val="bg1"/>
                </a:solidFill>
              </a:rPr>
              <a:t> Employees feel the need to stay online, even after hours.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Social Pressures:</a:t>
            </a:r>
            <a:r>
              <a:rPr lang="en-US" sz="3600" dirty="0">
                <a:solidFill>
                  <a:schemeClr val="bg1"/>
                </a:solidFill>
              </a:rPr>
              <a:t> The fear of missing out (FOMO) keeps many of us checking notifications.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Lack of Awareness:</a:t>
            </a:r>
            <a:r>
              <a:rPr lang="en-US" sz="3600" dirty="0">
                <a:solidFill>
                  <a:schemeClr val="bg1"/>
                </a:solidFill>
              </a:rPr>
              <a:t> Many are unaware of how much time they spend on devices.</a:t>
            </a:r>
          </a:p>
          <a:p>
            <a:r>
              <a:rPr lang="en-US" sz="3600" dirty="0">
                <a:solidFill>
                  <a:schemeClr val="bg1"/>
                </a:solidFill>
              </a:rPr>
              <a:t>Overcoming these requires intentional effort and support from employers, families, and communities.</a:t>
            </a:r>
          </a:p>
          <a:p>
            <a:endParaRPr lang="en-IN" dirty="0"/>
          </a:p>
        </p:txBody>
      </p:sp>
      <p:sp>
        <p:nvSpPr>
          <p:cNvPr id="5" name="Flowchart: Connector 4">
            <a:extLst>
              <a:ext uri="{FF2B5EF4-FFF2-40B4-BE49-F238E27FC236}">
                <a16:creationId xmlns:a16="http://schemas.microsoft.com/office/drawing/2014/main" id="{E7F1F386-182C-805F-9469-80BC67A6C8BE}"/>
              </a:ext>
            </a:extLst>
          </p:cNvPr>
          <p:cNvSpPr/>
          <p:nvPr/>
        </p:nvSpPr>
        <p:spPr>
          <a:xfrm>
            <a:off x="5638800" y="925909"/>
            <a:ext cx="914400" cy="9144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12C5EFA-7F9F-3E1E-9892-ABA44DEC4049}"/>
              </a:ext>
            </a:extLst>
          </p:cNvPr>
          <p:cNvSpPr txBox="1"/>
          <p:nvPr/>
        </p:nvSpPr>
        <p:spPr>
          <a:xfrm>
            <a:off x="624348" y="7875639"/>
            <a:ext cx="109433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gradFill flip="none" rotWithShape="1">
                  <a:gsLst>
                    <a:gs pos="52000">
                      <a:srgbClr val="C00000"/>
                    </a:gs>
                    <a:gs pos="37000">
                      <a:srgbClr val="7030A0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Rogue Hero Laser" pitchFamily="50" charset="0"/>
              </a:rPr>
              <a:t>Barriers to Balance</a:t>
            </a:r>
          </a:p>
        </p:txBody>
      </p:sp>
    </p:spTree>
    <p:extLst>
      <p:ext uri="{BB962C8B-B14F-4D97-AF65-F5344CB8AC3E}">
        <p14:creationId xmlns:p14="http://schemas.microsoft.com/office/powerpoint/2010/main" val="14474781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F1CF78-00E5-6926-812A-9ED69C1D0B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A5A5C6-8091-EBB7-76F2-202C181D40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60440" y="9019534"/>
            <a:ext cx="12516466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rgbClr val="FFC000"/>
                </a:solidFill>
                <a:latin typeface="Rogue Hero Expanded" pitchFamily="50" charset="0"/>
              </a:rPr>
              <a:t>Challenges in Adopting a Balanced Approach</a:t>
            </a:r>
            <a:endParaRPr lang="en-IN" sz="3600" dirty="0">
              <a:solidFill>
                <a:srgbClr val="FFC000"/>
              </a:solidFill>
              <a:latin typeface="Rogue Hero Expanded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7E08B-3DD8-3B1D-4D32-34E21E6A95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424721"/>
            <a:ext cx="12192000" cy="5433279"/>
          </a:xfrm>
        </p:spPr>
        <p:txBody>
          <a:bodyPr/>
          <a:lstStyle/>
          <a:p>
            <a:pPr marL="0" indent="0">
              <a:buNone/>
            </a:pPr>
            <a:r>
              <a:rPr lang="en-US" sz="4000" dirty="0">
                <a:gradFill>
                  <a:gsLst>
                    <a:gs pos="52000">
                      <a:srgbClr val="FFC000"/>
                    </a:gs>
                    <a:gs pos="35000">
                      <a:srgbClr val="0070C0"/>
                    </a:gs>
                  </a:gsLst>
                  <a:lin ang="16200000" scaled="1"/>
                </a:gradFill>
              </a:rPr>
              <a:t>Achieving balance isn’t easy. Common barriers include: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Work Demands:</a:t>
            </a:r>
            <a:r>
              <a:rPr lang="en-US" sz="3600" dirty="0">
                <a:solidFill>
                  <a:schemeClr val="bg1"/>
                </a:solidFill>
              </a:rPr>
              <a:t> Employees feel the need to stay online, even after hours.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Social Pressures:</a:t>
            </a:r>
            <a:r>
              <a:rPr lang="en-US" sz="3600" dirty="0">
                <a:solidFill>
                  <a:schemeClr val="bg1"/>
                </a:solidFill>
              </a:rPr>
              <a:t> The fear of missing out (FOMO) keeps many of us checking notifications.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600" b="1" dirty="0">
                <a:solidFill>
                  <a:schemeClr val="bg1"/>
                </a:solidFill>
              </a:rPr>
              <a:t>Lack of Awareness:</a:t>
            </a:r>
            <a:r>
              <a:rPr lang="en-US" sz="3600" dirty="0">
                <a:solidFill>
                  <a:schemeClr val="bg1"/>
                </a:solidFill>
              </a:rPr>
              <a:t> Many are unaware of how much time they spend on devices.</a:t>
            </a:r>
          </a:p>
          <a:p>
            <a:r>
              <a:rPr lang="en-US" sz="3600" dirty="0">
                <a:solidFill>
                  <a:schemeClr val="bg1"/>
                </a:solidFill>
              </a:rPr>
              <a:t>Overcoming these requires intentional effort and support from employers, families, and communities.</a:t>
            </a:r>
          </a:p>
          <a:p>
            <a:endParaRPr lang="en-IN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64B2AAE-8594-38E8-995C-950E32B2BEA2}"/>
              </a:ext>
            </a:extLst>
          </p:cNvPr>
          <p:cNvSpPr txBox="1"/>
          <p:nvPr/>
        </p:nvSpPr>
        <p:spPr>
          <a:xfrm>
            <a:off x="624348" y="0"/>
            <a:ext cx="109433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6000" dirty="0">
                <a:gradFill flip="none" rotWithShape="1">
                  <a:gsLst>
                    <a:gs pos="52000">
                      <a:srgbClr val="C00000"/>
                    </a:gs>
                    <a:gs pos="37000">
                      <a:srgbClr val="7030A0"/>
                    </a:gs>
                  </a:gsLst>
                  <a:path path="circle">
                    <a:fillToRect l="100000" t="100000"/>
                  </a:path>
                  <a:tileRect r="-100000" b="-100000"/>
                </a:gradFill>
                <a:latin typeface="Rogue Hero Laser" pitchFamily="50" charset="0"/>
              </a:rPr>
              <a:t>Barriers to Balance</a:t>
            </a:r>
          </a:p>
        </p:txBody>
      </p:sp>
    </p:spTree>
    <p:extLst>
      <p:ext uri="{BB962C8B-B14F-4D97-AF65-F5344CB8AC3E}">
        <p14:creationId xmlns:p14="http://schemas.microsoft.com/office/powerpoint/2010/main" val="52213552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4BB7745-E3F6-D206-0D89-0B3676465F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C9DF47C-CCFC-4A33-3123-8DCD965A9BA2}"/>
              </a:ext>
            </a:extLst>
          </p:cNvPr>
          <p:cNvCxnSpPr>
            <a:cxnSpLocks/>
          </p:cNvCxnSpPr>
          <p:nvPr/>
        </p:nvCxnSpPr>
        <p:spPr>
          <a:xfrm>
            <a:off x="-2783582" y="3729589"/>
            <a:ext cx="16107696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300983F5-65AA-B99C-7CCE-A4E1ADB98956}"/>
              </a:ext>
            </a:extLst>
          </p:cNvPr>
          <p:cNvSpPr txBox="1"/>
          <p:nvPr/>
        </p:nvSpPr>
        <p:spPr>
          <a:xfrm>
            <a:off x="574795" y="775572"/>
            <a:ext cx="3707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Rogue Hero Expanded Italic" pitchFamily="50" charset="0"/>
              </a:rPr>
              <a:t>Index</a:t>
            </a:r>
            <a:endParaRPr lang="en-IN" sz="8000" dirty="0">
              <a:solidFill>
                <a:schemeClr val="bg1"/>
              </a:solidFill>
              <a:latin typeface="Rogue Hero Expanded Italic" pitchFamily="50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A6CD2170-F80D-F930-658C-EA154E964E2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4153207" y="2329500"/>
              <a:ext cx="3048000" cy="1714500"/>
            </p:xfrm>
            <a:graphic>
              <a:graphicData uri="http://schemas.microsoft.com/office/powerpoint/2016/slidezoom">
                <pslz:sldZm>
                  <pslz:sldZmObj sldId="258" cId="655619435">
                    <pslz:zmPr id="{7492DB8B-015B-46F9-8212-C0538A40B126}" returnToParent="0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Slide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A6CD2170-F80D-F930-658C-EA154E964E2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4153207" y="2329500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F9E763C0-62DA-65A7-12D6-7F3BF464461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-1709425" y="3340215"/>
              <a:ext cx="3048000" cy="1714501"/>
            </p:xfrm>
            <a:graphic>
              <a:graphicData uri="http://schemas.microsoft.com/office/powerpoint/2016/slidezoom">
                <pslz:sldZm>
                  <pslz:sldZmObj sldId="260" cId="1614413426">
                    <pslz:zmPr id="{E30C3723-E16E-4D7F-9E21-B660C5331119}" returnToParent="0" transitionDur="10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F9E763C0-62DA-65A7-12D6-7F3BF464461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709425" y="3340215"/>
                <a:ext cx="3048000" cy="171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006A12B8-9BF7-D6BB-A6C2-1A0101DD1C64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1296544" y="2486997"/>
              <a:ext cx="2768006" cy="1557003"/>
            </p:xfrm>
            <a:graphic>
              <a:graphicData uri="http://schemas.microsoft.com/office/powerpoint/2016/slidezoom">
                <pslz:sldZm>
                  <pslz:sldZmObj sldId="265" cId="649870572">
                    <pslz:zmPr id="{3B062D8B-328A-4388-97A3-24AEB83C62CC}" returnToParent="0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006A12B8-9BF7-D6BB-A6C2-1A0101DD1C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1296544" y="2486997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16FC116F-1430-6F0A-549A-970228F4CFC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782357" y="3429000"/>
              <a:ext cx="2768006" cy="1557003"/>
            </p:xfrm>
            <a:graphic>
              <a:graphicData uri="http://schemas.microsoft.com/office/powerpoint/2016/slidezoom">
                <pslz:sldZm>
                  <pslz:sldZmObj sldId="268" cId="2395249664">
                    <pslz:zmPr id="{DA5F9149-6F64-4B3C-BEDC-B8394927AC4A}" returnToParent="0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16FC116F-1430-6F0A-549A-970228F4CFC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3782357" y="3429000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F7986215-581B-5162-70CB-4999025BD5E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344134" y="2329500"/>
              <a:ext cx="3151707" cy="1772835"/>
            </p:xfrm>
            <a:graphic>
              <a:graphicData uri="http://schemas.microsoft.com/office/powerpoint/2016/slidezoom">
                <pslz:sldZm>
                  <pslz:sldZmObj sldId="271" cId="3516361246">
                    <pslz:zmPr id="{F098A47D-0EA2-4BC6-B417-8FB79898C543}" returnToParent="0" transitionDur="1000" showBg="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151707" cy="177283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Slide Zoom 8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F7986215-581B-5162-70CB-4999025BD5E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344134" y="2329500"/>
                <a:ext cx="3151707" cy="17728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B09A6895-095E-B700-D13B-7ED66575290F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9112140" y="3382707"/>
              <a:ext cx="2945478" cy="1656831"/>
            </p:xfrm>
            <a:graphic>
              <a:graphicData uri="http://schemas.microsoft.com/office/powerpoint/2016/slidezoom">
                <pslz:sldZm>
                  <pslz:sldZmObj sldId="277" cId="144747814">
                    <pslz:zmPr id="{614FBED4-F7EC-45A7-A725-8EED04413F80}" returnToParent="0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945478" cy="165683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4" name="Slide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B09A6895-095E-B700-D13B-7ED66575290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9112140" y="3382707"/>
                <a:ext cx="2945478" cy="1656831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2672487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Click="0" advTm="10">
        <p159:morph option="byObject"/>
      </p:transition>
    </mc:Choice>
    <mc:Fallback>
      <p:transition spd="slow" advClick="0" advTm="1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1D8C602-EF63-2F6F-FC28-298DE39D89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8F433E9-CF9C-977E-2332-C68FD9EA35E9}"/>
              </a:ext>
            </a:extLst>
          </p:cNvPr>
          <p:cNvCxnSpPr>
            <a:cxnSpLocks/>
          </p:cNvCxnSpPr>
          <p:nvPr/>
        </p:nvCxnSpPr>
        <p:spPr>
          <a:xfrm>
            <a:off x="-5752611" y="3742289"/>
            <a:ext cx="18097011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2FF69BF3-0872-AAC3-3C95-2C2998B7AB58}"/>
              </a:ext>
            </a:extLst>
          </p:cNvPr>
          <p:cNvSpPr txBox="1"/>
          <p:nvPr/>
        </p:nvSpPr>
        <p:spPr>
          <a:xfrm>
            <a:off x="574795" y="775572"/>
            <a:ext cx="3707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Rogue Hero Expanded Italic" pitchFamily="50" charset="0"/>
              </a:rPr>
              <a:t>Index</a:t>
            </a:r>
            <a:endParaRPr lang="en-IN" sz="8000" dirty="0">
              <a:solidFill>
                <a:schemeClr val="bg1"/>
              </a:solidFill>
              <a:latin typeface="Rogue Hero Expanded Italic" pitchFamily="50" charset="0"/>
            </a:endParaRPr>
          </a:p>
        </p:txBody>
      </p:sp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8DB1E5E2-117A-C509-AD20-B0F0D643716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481911025"/>
                  </p:ext>
                </p:extLst>
              </p:nvPr>
            </p:nvGraphicFramePr>
            <p:xfrm>
              <a:off x="-7120207" y="2358667"/>
              <a:ext cx="3048000" cy="1714500"/>
            </p:xfrm>
            <a:graphic>
              <a:graphicData uri="http://schemas.microsoft.com/office/powerpoint/2016/slidezoom">
                <pslz:sldZm>
                  <pslz:sldZmObj sldId="258" cId="655619435">
                    <pslz:zmPr id="{7492DB8B-015B-46F9-8212-C0538A40B126}" returnToParent="0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3" name="Slide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8DB1E5E2-117A-C509-AD20-B0F0D643716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-7120207" y="2358667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CE9D91D0-21E3-8DBE-D54C-124F5F62F48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013779249"/>
                  </p:ext>
                </p:extLst>
              </p:nvPr>
            </p:nvGraphicFramePr>
            <p:xfrm>
              <a:off x="-5011425" y="3382707"/>
              <a:ext cx="3048000" cy="1714501"/>
            </p:xfrm>
            <a:graphic>
              <a:graphicData uri="http://schemas.microsoft.com/office/powerpoint/2016/slidezoom">
                <pslz:sldZm>
                  <pslz:sldZmObj sldId="260" cId="1614413426">
                    <pslz:zmPr id="{E30C3723-E16E-4D7F-9E21-B660C5331119}" returnToParent="0" transitionDur="1000" showBg="0">
                      <p166:blipFill xmlns:p166="http://schemas.microsoft.com/office/powerpoint/2016/6/main">
                        <a:blip r:embed="rId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5" name="Slide Zoom 14">
                <a:hlinkClick r:id="rId7" action="ppaction://hlinksldjump"/>
                <a:extLst>
                  <a:ext uri="{FF2B5EF4-FFF2-40B4-BE49-F238E27FC236}">
                    <a16:creationId xmlns:a16="http://schemas.microsoft.com/office/drawing/2014/main" id="{CE9D91D0-21E3-8DBE-D54C-124F5F62F48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5011425" y="3382707"/>
                <a:ext cx="3048000" cy="171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5894D308-EEBE-1F88-8762-A79B92FA28B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878245591"/>
                  </p:ext>
                </p:extLst>
              </p:nvPr>
            </p:nvGraphicFramePr>
            <p:xfrm>
              <a:off x="-2704611" y="2437415"/>
              <a:ext cx="2768006" cy="1557003"/>
            </p:xfrm>
            <a:graphic>
              <a:graphicData uri="http://schemas.microsoft.com/office/powerpoint/2016/slidezoom">
                <pslz:sldZm>
                  <pslz:sldZmObj sldId="265" cId="649870572">
                    <pslz:zmPr id="{3B062D8B-328A-4388-97A3-24AEB83C62CC}" returnToParent="0" transitionDur="1000" showBg="0">
                      <p166:blipFill xmlns:p166="http://schemas.microsoft.com/office/powerpoint/2016/6/main">
                        <a:blip r:embed="rId8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3" name="Slide Zoom 2">
                <a:hlinkClick r:id="rId9" action="ppaction://hlinksldjump"/>
                <a:extLst>
                  <a:ext uri="{FF2B5EF4-FFF2-40B4-BE49-F238E27FC236}">
                    <a16:creationId xmlns:a16="http://schemas.microsoft.com/office/drawing/2014/main" id="{5894D308-EEBE-1F88-8762-A79B92FA28B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-2704611" y="2437415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A6FF6208-0F6A-B99F-715E-66373D8F554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535843498"/>
                  </p:ext>
                </p:extLst>
              </p:nvPr>
            </p:nvGraphicFramePr>
            <p:xfrm>
              <a:off x="-200111" y="3477069"/>
              <a:ext cx="2768006" cy="1557003"/>
            </p:xfrm>
            <a:graphic>
              <a:graphicData uri="http://schemas.microsoft.com/office/powerpoint/2016/slidezoom">
                <pslz:sldZm>
                  <pslz:sldZmObj sldId="268" cId="2395249664">
                    <pslz:zmPr id="{DA5F9149-6F64-4B3C-BEDC-B8394927AC4A}" returnToParent="0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6" name="Slide Zoom 5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A6FF6208-0F6A-B99F-715E-66373D8F554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-200111" y="3477069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9" name="Slide Zoom 8">
                <a:extLst>
                  <a:ext uri="{FF2B5EF4-FFF2-40B4-BE49-F238E27FC236}">
                    <a16:creationId xmlns:a16="http://schemas.microsoft.com/office/drawing/2014/main" id="{A6F4B33E-C31B-F7A9-DAB9-90B2CFDCB75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66565425"/>
                  </p:ext>
                </p:extLst>
              </p:nvPr>
            </p:nvGraphicFramePr>
            <p:xfrm>
              <a:off x="2428616" y="2300332"/>
              <a:ext cx="3151707" cy="1772835"/>
            </p:xfrm>
            <a:graphic>
              <a:graphicData uri="http://schemas.microsoft.com/office/powerpoint/2016/slidezoom">
                <pslz:sldZm>
                  <pslz:sldZmObj sldId="271" cId="3516361246">
                    <pslz:zmPr id="{F098A47D-0EA2-4BC6-B417-8FB79898C543}" returnToParent="0" transitionDur="1000" showBg="0">
                      <p166:blipFill xmlns:p166="http://schemas.microsoft.com/office/powerpoint/2016/6/main">
                        <a:blip r:embed="rId1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151707" cy="1772835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9" name="Slide Zoom 8">
                <a:hlinkClick r:id="rId13" action="ppaction://hlinksldjump"/>
                <a:extLst>
                  <a:ext uri="{FF2B5EF4-FFF2-40B4-BE49-F238E27FC236}">
                    <a16:creationId xmlns:a16="http://schemas.microsoft.com/office/drawing/2014/main" id="{A6F4B33E-C31B-F7A9-DAB9-90B2CFDCB75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2428616" y="2300332"/>
                <a:ext cx="3151707" cy="17728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4" name="Slide Zoom 3">
                <a:extLst>
                  <a:ext uri="{FF2B5EF4-FFF2-40B4-BE49-F238E27FC236}">
                    <a16:creationId xmlns:a16="http://schemas.microsoft.com/office/drawing/2014/main" id="{06E20276-5D4E-F33F-E71C-8BD69010BD1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2189514"/>
                  </p:ext>
                </p:extLst>
              </p:nvPr>
            </p:nvGraphicFramePr>
            <p:xfrm>
              <a:off x="5475180" y="3427156"/>
              <a:ext cx="2945478" cy="1656831"/>
            </p:xfrm>
            <a:graphic>
              <a:graphicData uri="http://schemas.microsoft.com/office/powerpoint/2016/slidezoom">
                <pslz:sldZm>
                  <pslz:sldZmObj sldId="277" cId="144747814">
                    <pslz:zmPr id="{614FBED4-F7EC-45A7-A725-8EED04413F80}" returnToParent="0" transitionDur="1000" showBg="0">
                      <p166:blipFill xmlns:p166="http://schemas.microsoft.com/office/powerpoint/2016/6/main">
                        <a:blip r:embed="rId1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945478" cy="165683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4" name="Slide Zoom 3">
                <a:hlinkClick r:id="rId15" action="ppaction://hlinksldjump"/>
                <a:extLst>
                  <a:ext uri="{FF2B5EF4-FFF2-40B4-BE49-F238E27FC236}">
                    <a16:creationId xmlns:a16="http://schemas.microsoft.com/office/drawing/2014/main" id="{06E20276-5D4E-F33F-E71C-8BD69010BD1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5475180" y="3427156"/>
                <a:ext cx="2945478" cy="16568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slz="http://schemas.microsoft.com/office/powerpoint/2016/slidezoom" Requires="pslz">
          <p:graphicFrame>
            <p:nvGraphicFramePr>
              <p:cNvPr id="10" name="Slide Zoom 9">
                <a:extLst>
                  <a:ext uri="{FF2B5EF4-FFF2-40B4-BE49-F238E27FC236}">
                    <a16:creationId xmlns:a16="http://schemas.microsoft.com/office/drawing/2014/main" id="{CD361F52-D702-792F-145E-47127FD9C42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11251129"/>
                  </p:ext>
                </p:extLst>
              </p:nvPr>
            </p:nvGraphicFramePr>
            <p:xfrm>
              <a:off x="8785810" y="2437415"/>
              <a:ext cx="3048000" cy="1714500"/>
            </p:xfrm>
            <a:graphic>
              <a:graphicData uri="http://schemas.microsoft.com/office/powerpoint/2016/slidezoom">
                <pslz:sldZm>
                  <pslz:sldZmObj sldId="280" cId="849229475">
                    <pslz:zmPr id="{43BECD69-4A14-4CD0-B264-2742EBEB561E}" returnToParent="0" transitionDur="1000" showBg="0">
                      <p166:blipFill xmlns:p166="http://schemas.microsoft.com/office/powerpoint/2016/6/main">
                        <a:blip r:embed="rId16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>
          <p:pic>
            <p:nvPicPr>
              <p:cNvPr id="10" name="Slide Zoom 9">
                <a:hlinkClick r:id="rId17" action="ppaction://hlinksldjump"/>
                <a:extLst>
                  <a:ext uri="{FF2B5EF4-FFF2-40B4-BE49-F238E27FC236}">
                    <a16:creationId xmlns:a16="http://schemas.microsoft.com/office/drawing/2014/main" id="{CD361F52-D702-792F-145E-47127FD9C42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8785810" y="2437415"/>
                <a:ext cx="3048000" cy="1714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590475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9A0B3-F560-6AF9-65DF-D1DB6AB3A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sz="3600" dirty="0">
                <a:gradFill>
                  <a:gsLst>
                    <a:gs pos="40000">
                      <a:srgbClr val="0099FF"/>
                    </a:gs>
                    <a:gs pos="66000">
                      <a:srgbClr val="FF6699"/>
                    </a:gs>
                  </a:gsLst>
                  <a:path path="circle">
                    <a:fillToRect l="100000" t="100000"/>
                  </a:path>
                </a:gradFill>
                <a:latin typeface="Rogue Hero Academy" pitchFamily="50" charset="0"/>
              </a:rPr>
              <a:t>Future of Health and Wellness in the Digital Age</a:t>
            </a:r>
            <a:endParaRPr lang="en-IN" sz="3600" dirty="0">
              <a:gradFill>
                <a:gsLst>
                  <a:gs pos="40000">
                    <a:srgbClr val="0099FF"/>
                  </a:gs>
                  <a:gs pos="66000">
                    <a:srgbClr val="FF6699"/>
                  </a:gs>
                </a:gsLst>
                <a:path path="circle">
                  <a:fillToRect l="100000" t="100000"/>
                </a:path>
              </a:gradFill>
              <a:latin typeface="Rogue Hero Academy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002DF-3222-E53F-A17A-C24A859E27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2504057" y="1325563"/>
            <a:ext cx="12192000" cy="553243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3600" dirty="0">
                <a:gradFill>
                  <a:gsLst>
                    <a:gs pos="40000">
                      <a:srgbClr val="FF9933"/>
                    </a:gs>
                    <a:gs pos="66000">
                      <a:schemeClr val="tx1"/>
                    </a:gs>
                  </a:gsLst>
                  <a:path path="circle">
                    <a:fillToRect l="100000" t="100000"/>
                  </a:path>
                </a:gradFill>
                <a:latin typeface="Rogue Hero Academy" pitchFamily="50" charset="0"/>
              </a:rPr>
              <a:t>Looking ahead, technology will play an even larger role in health and wellness. Innovations on the horizon include: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Artificial Intelligence (AI):</a:t>
            </a:r>
            <a:r>
              <a:rPr lang="en-US" sz="3200" dirty="0">
                <a:solidFill>
                  <a:schemeClr val="bg1"/>
                </a:solidFill>
              </a:rPr>
              <a:t> Personalized health recommendations and early disease detection.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Virtual Reality (VR):</a:t>
            </a:r>
            <a:r>
              <a:rPr lang="en-US" sz="3200" dirty="0">
                <a:solidFill>
                  <a:schemeClr val="bg1"/>
                </a:solidFill>
              </a:rPr>
              <a:t> Immersive therapy for anxiety, PTSD, and even physical rehab.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Biometric Wearables:</a:t>
            </a:r>
            <a:r>
              <a:rPr lang="en-US" sz="3200" dirty="0">
                <a:solidFill>
                  <a:schemeClr val="bg1"/>
                </a:solidFill>
              </a:rPr>
              <a:t> Devices that monitor blood sugar, hydration, and stress levels in real time.</a:t>
            </a:r>
          </a:p>
          <a:p>
            <a:r>
              <a:rPr lang="en-US" sz="3200" dirty="0">
                <a:solidFill>
                  <a:schemeClr val="bg1"/>
                </a:solidFill>
              </a:rPr>
              <a:t>While these advancements are exciting, ethical considerations like privacy and data security must be addressed.</a:t>
            </a:r>
          </a:p>
          <a:p>
            <a:endParaRPr lang="en-IN" dirty="0"/>
          </a:p>
        </p:txBody>
      </p:sp>
      <p:sp>
        <p:nvSpPr>
          <p:cNvPr id="4" name="Flowchart: Connector 3">
            <a:extLst>
              <a:ext uri="{FF2B5EF4-FFF2-40B4-BE49-F238E27FC236}">
                <a16:creationId xmlns:a16="http://schemas.microsoft.com/office/drawing/2014/main" id="{981A56D6-2AF6-FE99-52C6-86560AED57BC}"/>
              </a:ext>
            </a:extLst>
          </p:cNvPr>
          <p:cNvSpPr/>
          <p:nvPr/>
        </p:nvSpPr>
        <p:spPr>
          <a:xfrm>
            <a:off x="5372100" y="4800600"/>
            <a:ext cx="952500" cy="9525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5C5F597-CFE3-D070-1A0E-A1D9F7419DF0}"/>
              </a:ext>
            </a:extLst>
          </p:cNvPr>
          <p:cNvSpPr txBox="1"/>
          <p:nvPr/>
        </p:nvSpPr>
        <p:spPr>
          <a:xfrm>
            <a:off x="247650" y="-800100"/>
            <a:ext cx="11201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CCFF"/>
                </a:solidFill>
                <a:latin typeface="Rogue Hero Halftone" pitchFamily="50" charset="0"/>
              </a:rPr>
              <a:t>What Does the Future Hold?</a:t>
            </a:r>
            <a:endParaRPr lang="en-IN" dirty="0">
              <a:solidFill>
                <a:srgbClr val="00CCFF"/>
              </a:solidFill>
              <a:latin typeface="Rogue Hero Halfton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9229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0F4EABC-7191-7F73-D948-A696D1776C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79CD04-5546-E7E6-62D6-7CE963884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304905"/>
            <a:ext cx="12192000" cy="5532437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3600" dirty="0">
                <a:gradFill flip="none" rotWithShape="1">
                  <a:gsLst>
                    <a:gs pos="40000">
                      <a:srgbClr val="FF9933"/>
                    </a:gs>
                    <a:gs pos="66000">
                      <a:schemeClr val="bg2">
                        <a:lumMod val="50000"/>
                      </a:schemeClr>
                    </a:gs>
                  </a:gsLst>
                  <a:lin ang="0" scaled="1"/>
                  <a:tileRect/>
                </a:gradFill>
                <a:latin typeface="Rogue Hero Academy" pitchFamily="50" charset="0"/>
              </a:rPr>
              <a:t>Looking ahead, technology will play an even larger role in health and wellness. Innovations on the horizon include: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Artificial Intelligence (AI):</a:t>
            </a:r>
            <a:r>
              <a:rPr lang="en-US" sz="3200" dirty="0">
                <a:solidFill>
                  <a:schemeClr val="bg1"/>
                </a:solidFill>
              </a:rPr>
              <a:t> Personalized health recommendations and early disease detection.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Virtual Reality (VR):</a:t>
            </a:r>
            <a:r>
              <a:rPr lang="en-US" sz="3200" dirty="0">
                <a:solidFill>
                  <a:schemeClr val="bg1"/>
                </a:solidFill>
              </a:rPr>
              <a:t> Immersive therapy for anxiety, PTSD, and even physical rehab.</a:t>
            </a:r>
          </a:p>
          <a:p>
            <a:pPr>
              <a:buFont typeface="+mj-lt"/>
              <a:buAutoNum type="arabicPeriod"/>
            </a:pPr>
            <a:r>
              <a:rPr lang="en-US" sz="3200" b="1" dirty="0">
                <a:solidFill>
                  <a:schemeClr val="bg1"/>
                </a:solidFill>
              </a:rPr>
              <a:t>Biometric Wearables:</a:t>
            </a:r>
            <a:r>
              <a:rPr lang="en-US" sz="3200" dirty="0">
                <a:solidFill>
                  <a:schemeClr val="bg1"/>
                </a:solidFill>
              </a:rPr>
              <a:t> Devices that monitor blood sugar, hydration, and stress levels in real time.</a:t>
            </a:r>
          </a:p>
          <a:p>
            <a:r>
              <a:rPr lang="en-US" sz="3200" dirty="0">
                <a:solidFill>
                  <a:schemeClr val="bg1"/>
                </a:solidFill>
              </a:rPr>
              <a:t>While these advancements are exciting, ethical considerations like privacy and data security must be addressed.</a:t>
            </a:r>
          </a:p>
          <a:p>
            <a:endParaRPr lang="en-IN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30591E-46FB-29C9-04D8-5661C68C323B}"/>
              </a:ext>
            </a:extLst>
          </p:cNvPr>
          <p:cNvSpPr txBox="1"/>
          <p:nvPr/>
        </p:nvSpPr>
        <p:spPr>
          <a:xfrm>
            <a:off x="495300" y="20658"/>
            <a:ext cx="11201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00CCFF"/>
                </a:solidFill>
                <a:latin typeface="Rogue Hero Halftone" pitchFamily="50" charset="0"/>
              </a:rPr>
              <a:t>What Does the Future Hold?</a:t>
            </a:r>
            <a:endParaRPr lang="en-IN" sz="3200" dirty="0">
              <a:solidFill>
                <a:srgbClr val="00CCFF"/>
              </a:solidFill>
              <a:latin typeface="Rogue Hero Halftone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6431511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690B7-9E9D-7B26-F2E4-BA8F46338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dirty="0">
                <a:solidFill>
                  <a:srgbClr val="3366FF"/>
                </a:solidFill>
                <a:latin typeface="Rogue Hero Expanded" pitchFamily="50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7E2203-3170-7B94-CB34-0D2480D5E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To conclude, the digital age offers incredible opportunities to improve our health, but it also comes with challenges. By understanding the </a:t>
            </a:r>
            <a:r>
              <a:rPr lang="en-US" sz="3600" i="1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what, how, who, and when</a:t>
            </a:r>
            <a:r>
              <a:rPr lang="en-US" sz="3600" dirty="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</a:rPr>
              <a:t> of health and wellness in this era, we can make informed choices. Remember, balance is key—embrace technology as a tool, not a crutch.</a:t>
            </a:r>
            <a:endParaRPr lang="en-IN" sz="3600" dirty="0">
              <a:solidFill>
                <a:schemeClr val="bg1"/>
              </a:solidFill>
              <a:latin typeface="Segoe UI Black" panose="020B0A02040204020203" pitchFamily="34" charset="0"/>
              <a:ea typeface="Segoe UI Black" panose="020B0A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751218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5000"/>
                    </a14:imgEffect>
                  </a14:imgLayer>
                </a14:imgProps>
              </a:ext>
            </a:extLst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74729C-7F89-CF93-72DB-8595718C7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IN" sz="8800" dirty="0">
                <a:gradFill>
                  <a:gsLst>
                    <a:gs pos="40000">
                      <a:srgbClr val="2B9295"/>
                    </a:gs>
                    <a:gs pos="66000">
                      <a:srgbClr val="7030A0"/>
                    </a:gs>
                  </a:gsLst>
                  <a:lin ang="0" scaled="1"/>
                </a:gradFill>
                <a:latin typeface="Rogue Hero Expanded" pitchFamily="50" charset="0"/>
              </a:rPr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CD00D-6412-AB50-31E4-5BBA1ECBA4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sz="3600" dirty="0">
                <a:solidFill>
                  <a:srgbClr val="FF0000"/>
                </a:solidFill>
                <a:latin typeface="Rogue Hero Academy" pitchFamily="50" charset="0"/>
              </a:rPr>
              <a:t>Thank you once again for joining me today.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rgbClr val="4382FF"/>
                </a:solidFill>
                <a:latin typeface="Rogue Hero Halftone" pitchFamily="50" charset="0"/>
              </a:rPr>
              <a:t>Credits: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rgbClr val="00B050"/>
                </a:solidFill>
                <a:latin typeface="Rogue Hero Halftone" pitchFamily="50" charset="0"/>
              </a:rPr>
              <a:t>S. G. Nishanth (team leader)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rgbClr val="00B050"/>
                </a:solidFill>
                <a:latin typeface="Rogue Hero Halftone" pitchFamily="50" charset="0"/>
              </a:rPr>
              <a:t>a.Pavan (creator of ppt)</a:t>
            </a:r>
          </a:p>
          <a:p>
            <a:pPr marL="0" indent="0" algn="ctr">
              <a:buNone/>
            </a:pPr>
            <a:r>
              <a:rPr lang="en-IN" sz="3200" dirty="0">
                <a:solidFill>
                  <a:srgbClr val="00B050"/>
                </a:solidFill>
                <a:latin typeface="Rogue Hero Halftone" pitchFamily="50" charset="0"/>
              </a:rPr>
              <a:t>m.Gaurav (ppt helper)</a:t>
            </a:r>
          </a:p>
          <a:p>
            <a:pPr marL="0" indent="0" algn="ctr">
              <a:buNone/>
            </a:pPr>
            <a:r>
              <a:rPr lang="en-IN" sz="3200" dirty="0">
                <a:solidFill>
                  <a:srgbClr val="00B050"/>
                </a:solidFill>
                <a:latin typeface="Rogue Hero Halftone" pitchFamily="50" charset="0"/>
              </a:rPr>
              <a:t>d.Siddardh (working model maker)</a:t>
            </a:r>
          </a:p>
          <a:p>
            <a:pPr marL="0" indent="0" algn="ctr">
              <a:buNone/>
            </a:pPr>
            <a:r>
              <a:rPr lang="en-IN" sz="3200" dirty="0">
                <a:solidFill>
                  <a:srgbClr val="00B050"/>
                </a:solidFill>
                <a:latin typeface="Rogue Hero Halftone" pitchFamily="50" charset="0"/>
              </a:rPr>
              <a:t>ali raza (working model helper)</a:t>
            </a:r>
          </a:p>
          <a:p>
            <a:pPr marL="0" indent="0" algn="ctr">
              <a:buNone/>
            </a:pPr>
            <a:r>
              <a:rPr lang="en-IN" sz="3200" dirty="0">
                <a:solidFill>
                  <a:srgbClr val="00B050"/>
                </a:solidFill>
                <a:latin typeface="Rogue Hero Halftone" pitchFamily="50" charset="0"/>
              </a:rPr>
              <a:t>Dhruv Sharma (project writer)</a:t>
            </a:r>
          </a:p>
          <a:p>
            <a:pPr marL="0" indent="0" algn="ctr">
              <a:buNone/>
            </a:pPr>
            <a:r>
              <a:rPr lang="en-IN" sz="3200" dirty="0">
                <a:solidFill>
                  <a:srgbClr val="00B050"/>
                </a:solidFill>
                <a:latin typeface="Rogue Hero Halftone" pitchFamily="50" charset="0"/>
              </a:rPr>
              <a:t>d. Kumar Srikar </a:t>
            </a:r>
          </a:p>
        </p:txBody>
      </p:sp>
    </p:spTree>
    <p:extLst>
      <p:ext uri="{BB962C8B-B14F-4D97-AF65-F5344CB8AC3E}">
        <p14:creationId xmlns:p14="http://schemas.microsoft.com/office/powerpoint/2010/main" val="35317112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282040D-F903-71B2-4C82-725FBBFFA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6858000"/>
          </a:xfrm>
          <a:noFill/>
        </p:spPr>
        <p:txBody>
          <a:bodyPr>
            <a:normAutofit/>
          </a:bodyPr>
          <a:lstStyle/>
          <a:p>
            <a:pPr algn="ctr"/>
            <a:r>
              <a:rPr lang="en-US" sz="11500" dirty="0">
                <a:ln>
                  <a:gradFill>
                    <a:gsLst>
                      <a:gs pos="25000">
                        <a:srgbClr val="FF0000"/>
                      </a:gs>
                      <a:gs pos="83000">
                        <a:srgbClr val="0070C0"/>
                      </a:gs>
                    </a:gsLst>
                    <a:lin ang="5400000" scaled="1"/>
                  </a:gradFill>
                </a:ln>
                <a:solidFill>
                  <a:srgbClr val="5DDFF9"/>
                </a:solidFill>
                <a:latin typeface="Rogue Hero Academy" pitchFamily="50" charset="0"/>
              </a:rPr>
              <a:t>AGENDA</a:t>
            </a:r>
            <a:endParaRPr lang="en-IN" sz="3600" dirty="0">
              <a:ln>
                <a:gradFill>
                  <a:gsLst>
                    <a:gs pos="25000">
                      <a:srgbClr val="FF0000"/>
                    </a:gs>
                    <a:gs pos="83000">
                      <a:srgbClr val="0070C0"/>
                    </a:gs>
                  </a:gsLst>
                  <a:lin ang="5400000" scaled="1"/>
                </a:gradFill>
              </a:ln>
              <a:solidFill>
                <a:srgbClr val="5DDFF9"/>
              </a:solidFill>
              <a:latin typeface="Rogue Hero Academy" pitchFamily="50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A933996-F01B-5A57-823C-F017CE7F78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25400" y="6858000"/>
            <a:ext cx="12192000" cy="5486399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dirty="0">
                <a:gradFill>
                  <a:gsLst>
                    <a:gs pos="25000">
                      <a:srgbClr val="FFFF99"/>
                    </a:gs>
                    <a:gs pos="83000">
                      <a:srgbClr val="002060"/>
                    </a:gs>
                  </a:gsLst>
                  <a:lin ang="5400000" scaled="1"/>
                </a:gradFill>
                <a:latin typeface="Broadway" panose="04040905080B02020502" pitchFamily="82" charset="0"/>
              </a:rPr>
              <a:t>Here’s what we’ll cover today: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By the end of this session, you’ll have a clear understanding of how to thrive in the  digital age.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What:</a:t>
            </a:r>
            <a:r>
              <a:rPr lang="en-US" dirty="0">
                <a:solidFill>
                  <a:schemeClr val="bg1"/>
                </a:solidFill>
              </a:rPr>
              <a:t> The effects of technology on physical and mental health.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How:</a:t>
            </a:r>
            <a:r>
              <a:rPr lang="en-US" dirty="0">
                <a:solidFill>
                  <a:schemeClr val="bg1"/>
                </a:solidFill>
              </a:rPr>
              <a:t> Tools and strategies for wellness using technology.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Who:</a:t>
            </a:r>
            <a:r>
              <a:rPr lang="en-US" dirty="0">
                <a:solidFill>
                  <a:schemeClr val="bg1"/>
                </a:solidFill>
              </a:rPr>
              <a:t> Populations most affected by digital health trends.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When:</a:t>
            </a:r>
            <a:r>
              <a:rPr lang="en-US" dirty="0">
                <a:solidFill>
                  <a:schemeClr val="bg1"/>
                </a:solidFill>
              </a:rPr>
              <a:t> Recognizing when it’s time to unplug.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Future outlook:</a:t>
            </a:r>
            <a:r>
              <a:rPr lang="en-US" dirty="0">
                <a:solidFill>
                  <a:schemeClr val="bg1"/>
                </a:solidFill>
              </a:rPr>
              <a:t> How technology will shape wellness moving forward.</a:t>
            </a:r>
          </a:p>
          <a:p>
            <a:endParaRPr lang="en-IN" dirty="0"/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2642E838-4A2C-4D1B-36C8-81A787805144}"/>
              </a:ext>
            </a:extLst>
          </p:cNvPr>
          <p:cNvSpPr/>
          <p:nvPr/>
        </p:nvSpPr>
        <p:spPr>
          <a:xfrm>
            <a:off x="5334000" y="5029200"/>
            <a:ext cx="990600" cy="990600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6194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8E1463-3474-6EC4-C2C4-1CF913919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5CECE2B-C674-8C48-58C3-414F843E3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5325" y="419101"/>
            <a:ext cx="3181350" cy="1181100"/>
          </a:xfrm>
          <a:noFill/>
        </p:spPr>
        <p:txBody>
          <a:bodyPr>
            <a:noAutofit/>
          </a:bodyPr>
          <a:lstStyle/>
          <a:p>
            <a:pPr algn="ctr"/>
            <a:r>
              <a:rPr lang="en-US" sz="6000" dirty="0">
                <a:ln>
                  <a:gradFill>
                    <a:gsLst>
                      <a:gs pos="25000">
                        <a:srgbClr val="FF0000"/>
                      </a:gs>
                      <a:gs pos="83000">
                        <a:srgbClr val="0070C0"/>
                      </a:gs>
                    </a:gsLst>
                    <a:lin ang="5400000" scaled="1"/>
                  </a:gradFill>
                </a:ln>
                <a:solidFill>
                  <a:srgbClr val="5DDFF9"/>
                </a:solidFill>
                <a:latin typeface="Rogue Hero Academy" pitchFamily="50" charset="0"/>
              </a:rPr>
              <a:t>AGENDA</a:t>
            </a:r>
            <a:endParaRPr lang="en-IN" sz="1400" dirty="0">
              <a:ln>
                <a:gradFill>
                  <a:gsLst>
                    <a:gs pos="25000">
                      <a:srgbClr val="FF0000"/>
                    </a:gs>
                    <a:gs pos="83000">
                      <a:srgbClr val="0070C0"/>
                    </a:gs>
                  </a:gsLst>
                  <a:lin ang="5400000" scaled="1"/>
                </a:gradFill>
              </a:ln>
              <a:solidFill>
                <a:srgbClr val="5DDFF9"/>
              </a:solidFill>
              <a:latin typeface="Rogue Hero Academy" pitchFamily="50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02BC9566-9396-8524-BF70-46046930B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714500"/>
            <a:ext cx="12192000" cy="4724399"/>
          </a:xfrm>
        </p:spPr>
        <p:txBody>
          <a:bodyPr/>
          <a:lstStyle/>
          <a:p>
            <a:pPr marL="0" indent="0" algn="ctr">
              <a:buNone/>
            </a:pPr>
            <a:r>
              <a:rPr lang="en-US" sz="3600" dirty="0">
                <a:gradFill>
                  <a:gsLst>
                    <a:gs pos="25000">
                      <a:srgbClr val="FFFF99"/>
                    </a:gs>
                    <a:gs pos="83000">
                      <a:srgbClr val="002060"/>
                    </a:gs>
                  </a:gsLst>
                  <a:lin ang="5400000" scaled="1"/>
                </a:gradFill>
                <a:latin typeface="Broadway" panose="04040905080B02020502" pitchFamily="82" charset="0"/>
              </a:rPr>
              <a:t>Here’s what we’ll cover today:</a:t>
            </a:r>
          </a:p>
          <a:p>
            <a:pPr marL="0" indent="0" algn="ctr">
              <a:buNone/>
            </a:pPr>
            <a:r>
              <a:rPr lang="en-US" sz="32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By the end of this session, you’ll have a clear understanding of how to thrive in the  digital age.</a:t>
            </a:r>
          </a:p>
          <a:p>
            <a:pPr marL="0" indent="0">
              <a:buNone/>
            </a:pPr>
            <a:endParaRPr lang="en-US" b="1" dirty="0">
              <a:solidFill>
                <a:schemeClr val="bg1"/>
              </a:solidFill>
            </a:endParaRP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What:</a:t>
            </a:r>
            <a:r>
              <a:rPr lang="en-US" dirty="0">
                <a:solidFill>
                  <a:schemeClr val="bg1"/>
                </a:solidFill>
              </a:rPr>
              <a:t> The effects of technology on physical and mental health.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How:</a:t>
            </a:r>
            <a:r>
              <a:rPr lang="en-US" dirty="0">
                <a:solidFill>
                  <a:schemeClr val="bg1"/>
                </a:solidFill>
              </a:rPr>
              <a:t> Tools and strategies for wellness using technology.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Who:</a:t>
            </a:r>
            <a:r>
              <a:rPr lang="en-US" dirty="0">
                <a:solidFill>
                  <a:schemeClr val="bg1"/>
                </a:solidFill>
              </a:rPr>
              <a:t> Populations most affected by digital health trends.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When:</a:t>
            </a:r>
            <a:r>
              <a:rPr lang="en-US" dirty="0">
                <a:solidFill>
                  <a:schemeClr val="bg1"/>
                </a:solidFill>
              </a:rPr>
              <a:t> Recognizing when it’s time to unplug.</a:t>
            </a:r>
          </a:p>
          <a:p>
            <a:pPr>
              <a:buFont typeface="+mj-lt"/>
              <a:buAutoNum type="arabicPeriod"/>
            </a:pPr>
            <a:r>
              <a:rPr lang="en-US" b="1" dirty="0">
                <a:solidFill>
                  <a:schemeClr val="bg1"/>
                </a:solidFill>
              </a:rPr>
              <a:t>Future outlook:</a:t>
            </a:r>
            <a:r>
              <a:rPr lang="en-US" dirty="0">
                <a:solidFill>
                  <a:schemeClr val="bg1"/>
                </a:solidFill>
              </a:rPr>
              <a:t> How technology will shape wellness moving forward.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09668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71215CB-F355-0C3A-D209-A35FE981E8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FFE359D-4516-84FF-E39D-619A8B7335DD}"/>
              </a:ext>
            </a:extLst>
          </p:cNvPr>
          <p:cNvCxnSpPr/>
          <p:nvPr/>
        </p:nvCxnSpPr>
        <p:spPr>
          <a:xfrm>
            <a:off x="1601337" y="3671249"/>
            <a:ext cx="1059066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50EC1CF3-DF91-7C71-86EA-5581CE5480D3}"/>
              </a:ext>
            </a:extLst>
          </p:cNvPr>
          <p:cNvSpPr txBox="1"/>
          <p:nvPr/>
        </p:nvSpPr>
        <p:spPr>
          <a:xfrm>
            <a:off x="574795" y="775572"/>
            <a:ext cx="3707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Rogue Hero Expanded Italic" pitchFamily="50" charset="0"/>
              </a:rPr>
              <a:t>Index</a:t>
            </a:r>
            <a:endParaRPr lang="en-IN" sz="8000" dirty="0">
              <a:solidFill>
                <a:schemeClr val="bg1"/>
              </a:solidFill>
              <a:latin typeface="Rogue Hero Expanded Italic" pitchFamily="50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54D1A105-8733-89DB-53C1-97CE4B540ED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28600" y="2329501"/>
              <a:ext cx="3048000" cy="1714500"/>
            </p:xfrm>
            <a:graphic>
              <a:graphicData uri="http://schemas.microsoft.com/office/powerpoint/2016/slidezoom">
                <pslz:sldZm>
                  <pslz:sldZmObj sldId="258" cId="655619435">
                    <pslz:zmPr id="{7492DB8B-015B-46F9-8212-C0538A40B126}" returnToParent="0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Slide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54D1A105-8733-89DB-53C1-97CE4B540E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8600" y="2329501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3F0D65BC-CFC9-F528-E566-2785EB277CC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29568" y="3320279"/>
              <a:ext cx="3048000" cy="1714501"/>
            </p:xfrm>
            <a:graphic>
              <a:graphicData uri="http://schemas.microsoft.com/office/powerpoint/2016/slidezoom">
                <pslz:sldZm>
                  <pslz:sldZmObj sldId="260" cId="1614413426">
                    <pslz:zmPr id="{E30C3723-E16E-4D7F-9E21-B660C5331119}" returnToParent="0" transitionDur="1000" showBg="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3F0D65BC-CFC9-F528-E566-2785EB277CC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29568" y="3320279"/>
                <a:ext cx="3048000" cy="171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4F35300C-27A6-6A8B-68A7-E5469D18EEEF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466302" y="2408249"/>
              <a:ext cx="2768006" cy="1557003"/>
            </p:xfrm>
            <a:graphic>
              <a:graphicData uri="http://schemas.microsoft.com/office/powerpoint/2016/slidezoom">
                <pslz:sldZm>
                  <pslz:sldZmObj sldId="265" cId="649870572">
                    <pslz:zmPr id="{3B062D8B-328A-4388-97A3-24AEB83C62CC}" returnToParent="0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4F35300C-27A6-6A8B-68A7-E5469D18EEE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66302" y="2408249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B9558B0F-85EE-2859-394A-DB16C9F95FD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910084" y="3340215"/>
              <a:ext cx="2768006" cy="1557003"/>
            </p:xfrm>
            <a:graphic>
              <a:graphicData uri="http://schemas.microsoft.com/office/powerpoint/2016/slidezoom">
                <pslz:sldZm>
                  <pslz:sldZmObj sldId="268" cId="2395249664">
                    <pslz:zmPr id="{DA5F9149-6F64-4B3C-BEDC-B8394927AC4A}" returnToParent="0" transitionDur="1000" showBg="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B9558B0F-85EE-2859-394A-DB16C9F95FD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10084" y="3340215"/>
                <a:ext cx="2768006" cy="155700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372786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7F7EB0-2531-16C7-81FF-765300493A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033588"/>
            <a:ext cx="12192000" cy="279082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96167"/>
                </a:solidFill>
                <a:latin typeface="Rogue Hero Academy Italic" pitchFamily="50" charset="0"/>
              </a:rPr>
              <a:t>“What”  </a:t>
            </a:r>
            <a:r>
              <a:rPr lang="en-US" dirty="0">
                <a:solidFill>
                  <a:schemeClr val="bg1"/>
                </a:solidFill>
                <a:latin typeface="Ebrima" panose="02000000000000000000" pitchFamily="2" charset="0"/>
                <a:ea typeface="Ebrima" panose="02000000000000000000" pitchFamily="2" charset="0"/>
                <a:cs typeface="Ebrima" panose="02000000000000000000" pitchFamily="2" charset="0"/>
              </a:rPr>
              <a:t>- </a:t>
            </a:r>
            <a:r>
              <a:rPr lang="en-US" sz="3600" dirty="0">
                <a:solidFill>
                  <a:srgbClr val="FBE491"/>
                </a:solidFill>
                <a:latin typeface="Arial Black" panose="020B0A04020102020204" pitchFamily="34" charset="0"/>
              </a:rPr>
              <a:t>The Impact of Technology on Health</a:t>
            </a:r>
            <a:endParaRPr lang="en-IN" dirty="0">
              <a:solidFill>
                <a:srgbClr val="FBE49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3C4921-E5E2-3B10-560D-D1F38F5ED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6858000"/>
            <a:ext cx="12192000" cy="5167311"/>
          </a:xfrm>
        </p:spPr>
        <p:txBody>
          <a:bodyPr/>
          <a:lstStyle/>
          <a:p>
            <a:pPr marL="0" indent="0" algn="ctr">
              <a:buNone/>
            </a:pPr>
            <a:r>
              <a:rPr lang="en-US" sz="5400" dirty="0">
                <a:gradFill flip="none" rotWithShape="1">
                  <a:gsLst>
                    <a:gs pos="90000">
                      <a:schemeClr val="accent2"/>
                    </a:gs>
                    <a:gs pos="25000">
                      <a:srgbClr val="66FF66"/>
                    </a:gs>
                    <a:gs pos="60000">
                      <a:srgbClr val="5D27E5"/>
                    </a:gs>
                  </a:gsLst>
                  <a:lin ang="16200000" scaled="0"/>
                  <a:tileRect/>
                </a:gradFill>
                <a:latin typeface="Bernard MT Condensed" panose="02050806060905020404" pitchFamily="18" charset="0"/>
              </a:rPr>
              <a:t>Let’s start with the benefits: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Access to Information:</a:t>
            </a:r>
            <a:r>
              <a:rPr lang="en-US" sz="3200" dirty="0">
                <a:solidFill>
                  <a:schemeClr val="bg1"/>
                </a:solidFill>
              </a:rPr>
              <a:t> Health resources are at our fingertips, from symptom checkers to online support groups.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Health Monitoring:</a:t>
            </a:r>
            <a:r>
              <a:rPr lang="en-US" sz="3200" dirty="0">
                <a:solidFill>
                  <a:schemeClr val="bg1"/>
                </a:solidFill>
              </a:rPr>
              <a:t> Wearable devices like Fitbits and Apple Watches track activity, sleep, and even heart health.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Remote Healthcare:</a:t>
            </a:r>
            <a:r>
              <a:rPr lang="en-US" sz="3200" dirty="0">
                <a:solidFill>
                  <a:schemeClr val="bg1"/>
                </a:solidFill>
              </a:rPr>
              <a:t> Telemedicine allows us to consult doctors from the comfort of our homes.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54C3949-85C9-A4AE-867D-4068F6D1289C}"/>
              </a:ext>
            </a:extLst>
          </p:cNvPr>
          <p:cNvSpPr txBox="1"/>
          <p:nvPr/>
        </p:nvSpPr>
        <p:spPr>
          <a:xfrm>
            <a:off x="12192000" y="1276351"/>
            <a:ext cx="11163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>
                  <a:gsLst>
                    <a:gs pos="18000">
                      <a:schemeClr val="accent2"/>
                    </a:gs>
                    <a:gs pos="88000">
                      <a:srgbClr val="66FF66"/>
                    </a:gs>
                    <a:gs pos="50000">
                      <a:srgbClr val="5D27E5"/>
                    </a:gs>
                  </a:gsLst>
                  <a:lin ang="16200000" scaled="0"/>
                </a:gradFill>
                <a:latin typeface="Algerian" panose="04020705040A02060702" pitchFamily="82" charset="0"/>
              </a:rPr>
              <a:t>However, there are downsides: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Physical Health Risks:</a:t>
            </a:r>
            <a:r>
              <a:rPr lang="en-US" sz="3200" dirty="0">
                <a:solidFill>
                  <a:schemeClr val="bg1"/>
                </a:solidFill>
              </a:rPr>
              <a:t> Prolonged screen time contributes to eye strain,             poor posture, and reduced physical activity.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Mental Health Challenges:</a:t>
            </a:r>
            <a:r>
              <a:rPr lang="en-US" sz="3200" dirty="0">
                <a:solidFill>
                  <a:schemeClr val="bg1"/>
                </a:solidFill>
              </a:rPr>
              <a:t> Overuse of social media can lead to anxiety,  depression, and feelings of inadequacy.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Digital Addiction:</a:t>
            </a:r>
            <a:r>
              <a:rPr lang="en-US" sz="3200" dirty="0">
                <a:solidFill>
                  <a:schemeClr val="bg1"/>
                </a:solidFill>
              </a:rPr>
              <a:t> Many of us are spending hours scrolling mindlessly, which eats into sleep and social interaction.”</a:t>
            </a:r>
          </a:p>
        </p:txBody>
      </p:sp>
      <p:sp>
        <p:nvSpPr>
          <p:cNvPr id="6" name="Flowchart: Connector 5">
            <a:extLst>
              <a:ext uri="{FF2B5EF4-FFF2-40B4-BE49-F238E27FC236}">
                <a16:creationId xmlns:a16="http://schemas.microsoft.com/office/drawing/2014/main" id="{4CB6B4DB-5E32-DC3A-E0F7-6D253D04F9EA}"/>
              </a:ext>
            </a:extLst>
          </p:cNvPr>
          <p:cNvSpPr/>
          <p:nvPr/>
        </p:nvSpPr>
        <p:spPr>
          <a:xfrm>
            <a:off x="5617101" y="1075791"/>
            <a:ext cx="957797" cy="957797"/>
          </a:xfrm>
          <a:prstGeom prst="flowChartConnector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144134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86F0131-43EC-F63E-774B-B05319BAA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61A4F8-BD06-F681-4975-735DBF282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66812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F96167"/>
                </a:solidFill>
                <a:latin typeface="Rogue Hero Academy" pitchFamily="50" charset="0"/>
              </a:rPr>
              <a:t>What is Happening to Our </a:t>
            </a:r>
            <a:r>
              <a:rPr lang="en-US" sz="3600" dirty="0">
                <a:solidFill>
                  <a:srgbClr val="0070C0"/>
                </a:solidFill>
                <a:latin typeface="Rogue Hero Academy" pitchFamily="50" charset="0"/>
              </a:rPr>
              <a:t>Health in the Digital Age?</a:t>
            </a:r>
            <a:endParaRPr lang="en-IN" sz="3600" dirty="0">
              <a:solidFill>
                <a:srgbClr val="0070C0"/>
              </a:solidFill>
              <a:latin typeface="Rogue Hero Academy" pitchFamily="50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0E3AA-7697-381C-BD2E-E1CE4185BE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690689"/>
            <a:ext cx="12192000" cy="5167311"/>
          </a:xfrm>
        </p:spPr>
        <p:txBody>
          <a:bodyPr/>
          <a:lstStyle/>
          <a:p>
            <a:pPr marL="0" indent="0" algn="ctr">
              <a:buNone/>
            </a:pPr>
            <a:r>
              <a:rPr lang="en-US" sz="5400" dirty="0">
                <a:gradFill flip="none" rotWithShape="1">
                  <a:gsLst>
                    <a:gs pos="75000">
                      <a:schemeClr val="accent2"/>
                    </a:gs>
                    <a:gs pos="10000">
                      <a:srgbClr val="5DDFF9"/>
                    </a:gs>
                    <a:gs pos="44000">
                      <a:srgbClr val="5D27E5"/>
                    </a:gs>
                  </a:gsLst>
                  <a:lin ang="16200000" scaled="0"/>
                  <a:tileRect/>
                </a:gradFill>
                <a:latin typeface="Bernard MT Condensed" panose="02050806060905020404" pitchFamily="18" charset="0"/>
              </a:rPr>
              <a:t>Let’s start with the benefits: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Access to Information:</a:t>
            </a:r>
            <a:r>
              <a:rPr lang="en-US" sz="3200" dirty="0">
                <a:solidFill>
                  <a:schemeClr val="bg1"/>
                </a:solidFill>
              </a:rPr>
              <a:t> Health resources are at our fingertips, from symptom checkers to online support groups.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Health Monitoring:</a:t>
            </a:r>
            <a:r>
              <a:rPr lang="en-US" sz="3200" dirty="0">
                <a:solidFill>
                  <a:schemeClr val="bg1"/>
                </a:solidFill>
              </a:rPr>
              <a:t> Wearable devices like Fitbits and Apple Watches track activity, sleep, and even heart health.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Remote Healthcare:</a:t>
            </a:r>
            <a:r>
              <a:rPr lang="en-US" sz="3200" dirty="0">
                <a:solidFill>
                  <a:schemeClr val="bg1"/>
                </a:solidFill>
              </a:rPr>
              <a:t> Telemedicine allows us to consult doctors from the comfort of our homes.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C031864-7A58-1EBA-4F2B-1F5FEA10596E}"/>
              </a:ext>
            </a:extLst>
          </p:cNvPr>
          <p:cNvSpPr txBox="1"/>
          <p:nvPr/>
        </p:nvSpPr>
        <p:spPr>
          <a:xfrm>
            <a:off x="12192000" y="1276351"/>
            <a:ext cx="11163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>
                  <a:gsLst>
                    <a:gs pos="18000">
                      <a:schemeClr val="accent2"/>
                    </a:gs>
                    <a:gs pos="88000">
                      <a:srgbClr val="66FF66"/>
                    </a:gs>
                    <a:gs pos="50000">
                      <a:srgbClr val="5D27E5"/>
                    </a:gs>
                  </a:gsLst>
                  <a:lin ang="16200000" scaled="0"/>
                </a:gradFill>
                <a:latin typeface="Algerian" panose="04020705040A02060702" pitchFamily="82" charset="0"/>
              </a:rPr>
              <a:t>However, there are downsides: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Physical Health Risks:</a:t>
            </a:r>
            <a:r>
              <a:rPr lang="en-US" sz="3200" dirty="0">
                <a:solidFill>
                  <a:schemeClr val="bg1"/>
                </a:solidFill>
              </a:rPr>
              <a:t> Prolonged screen time contributes to eye strain,             poor posture, and reduced physical activity.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Mental Health Challenges:</a:t>
            </a:r>
            <a:r>
              <a:rPr lang="en-US" sz="3200" dirty="0">
                <a:solidFill>
                  <a:schemeClr val="bg1"/>
                </a:solidFill>
              </a:rPr>
              <a:t> Overuse of social media can lead to anxiety,  depression, and feelings of inadequacy.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Digital Addiction:</a:t>
            </a:r>
            <a:r>
              <a:rPr lang="en-US" sz="3200" dirty="0">
                <a:solidFill>
                  <a:schemeClr val="bg1"/>
                </a:solidFill>
              </a:rPr>
              <a:t> Many of us are spending hours scrolling mindlessly, which eats into sleep and social interaction.”</a:t>
            </a:r>
          </a:p>
        </p:txBody>
      </p:sp>
    </p:spTree>
    <p:extLst>
      <p:ext uri="{BB962C8B-B14F-4D97-AF65-F5344CB8AC3E}">
        <p14:creationId xmlns:p14="http://schemas.microsoft.com/office/powerpoint/2010/main" val="2344134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8D2A742D-A2EF-81E7-840D-C64BCD97EB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28AC0-BD51-1BD6-306D-FED5BE47E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66812"/>
          </a:xfrm>
        </p:spPr>
        <p:txBody>
          <a:bodyPr>
            <a:noAutofit/>
          </a:bodyPr>
          <a:lstStyle/>
          <a:p>
            <a:r>
              <a:rPr lang="en-US" sz="3600" dirty="0">
                <a:solidFill>
                  <a:srgbClr val="F96167"/>
                </a:solidFill>
                <a:latin typeface="Rogue Hero Academy" pitchFamily="50" charset="0"/>
              </a:rPr>
              <a:t>What is Happening to Our </a:t>
            </a:r>
            <a:r>
              <a:rPr lang="en-US" sz="3600" dirty="0">
                <a:solidFill>
                  <a:srgbClr val="0070C0"/>
                </a:solidFill>
                <a:latin typeface="Rogue Hero Academy" pitchFamily="50" charset="0"/>
              </a:rPr>
              <a:t>Health in the Digital Age?</a:t>
            </a:r>
            <a:endParaRPr lang="en-IN" sz="3600" dirty="0">
              <a:solidFill>
                <a:srgbClr val="FBE491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82294-A045-205F-2D47-2C59C8E002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2192000" y="1690689"/>
            <a:ext cx="12192000" cy="5167311"/>
          </a:xfrm>
        </p:spPr>
        <p:txBody>
          <a:bodyPr/>
          <a:lstStyle/>
          <a:p>
            <a:pPr marL="0" indent="0" algn="ctr">
              <a:buNone/>
            </a:pPr>
            <a:r>
              <a:rPr lang="en-US" sz="5400" dirty="0">
                <a:gradFill flip="none" rotWithShape="1">
                  <a:gsLst>
                    <a:gs pos="90000">
                      <a:schemeClr val="accent2"/>
                    </a:gs>
                    <a:gs pos="25000">
                      <a:srgbClr val="66FF66"/>
                    </a:gs>
                    <a:gs pos="60000">
                      <a:srgbClr val="5D27E5"/>
                    </a:gs>
                  </a:gsLst>
                  <a:lin ang="16200000" scaled="0"/>
                  <a:tileRect/>
                </a:gradFill>
                <a:latin typeface="Bernard MT Condensed" panose="02050806060905020404" pitchFamily="18" charset="0"/>
              </a:rPr>
              <a:t>Let’s start with the benefits: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Access to Information:</a:t>
            </a:r>
            <a:r>
              <a:rPr lang="en-US" sz="3200" dirty="0">
                <a:solidFill>
                  <a:schemeClr val="bg1"/>
                </a:solidFill>
              </a:rPr>
              <a:t> Health resources are at our fingertips, from symptom checkers to online support groups.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Health Monitoring:</a:t>
            </a:r>
            <a:r>
              <a:rPr lang="en-US" sz="3200" dirty="0">
                <a:solidFill>
                  <a:schemeClr val="bg1"/>
                </a:solidFill>
              </a:rPr>
              <a:t> Wearable devices like Fitbits and Apple Watches track activity, sleep, and even heart health.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Remote Healthcare:</a:t>
            </a:r>
            <a:r>
              <a:rPr lang="en-US" sz="3200" dirty="0">
                <a:solidFill>
                  <a:schemeClr val="bg1"/>
                </a:solidFill>
              </a:rPr>
              <a:t> Telemedicine allows us to consult doctors from the comfort of our homes.</a:t>
            </a:r>
          </a:p>
          <a:p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E76BB33-4CA1-A268-BFC4-CA636763D1B8}"/>
              </a:ext>
            </a:extLst>
          </p:cNvPr>
          <p:cNvSpPr txBox="1"/>
          <p:nvPr/>
        </p:nvSpPr>
        <p:spPr>
          <a:xfrm>
            <a:off x="514350" y="1536174"/>
            <a:ext cx="111633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gradFill>
                  <a:gsLst>
                    <a:gs pos="18000">
                      <a:schemeClr val="accent2"/>
                    </a:gs>
                    <a:gs pos="88000">
                      <a:srgbClr val="66FF66"/>
                    </a:gs>
                    <a:gs pos="50000">
                      <a:srgbClr val="5D27E5"/>
                    </a:gs>
                  </a:gsLst>
                  <a:lin ang="16200000" scaled="0"/>
                </a:gradFill>
                <a:latin typeface="Algerian" panose="04020705040A02060702" pitchFamily="82" charset="0"/>
              </a:rPr>
              <a:t>However, there are downsides: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Physical Health Risks:</a:t>
            </a:r>
            <a:r>
              <a:rPr lang="en-US" sz="3200" dirty="0">
                <a:solidFill>
                  <a:schemeClr val="bg1"/>
                </a:solidFill>
              </a:rPr>
              <a:t> Prolonged screen time contributes to eye strain,             poor posture, and reduced physical activity.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Mental Health Challenges:</a:t>
            </a:r>
            <a:r>
              <a:rPr lang="en-US" sz="3200" dirty="0">
                <a:solidFill>
                  <a:schemeClr val="bg1"/>
                </a:solidFill>
              </a:rPr>
              <a:t> Overuse of social media can lead to anxiety,  depression, and feelings of inadequacy.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3200" b="1" dirty="0">
                <a:solidFill>
                  <a:schemeClr val="bg1"/>
                </a:solidFill>
              </a:rPr>
              <a:t>Digital Addiction:</a:t>
            </a:r>
            <a:r>
              <a:rPr lang="en-US" sz="3200" dirty="0">
                <a:solidFill>
                  <a:schemeClr val="bg1"/>
                </a:solidFill>
              </a:rPr>
              <a:t> Many of us are spending hours scrolling mindlessly, which eats into sleep and social interaction.”</a:t>
            </a:r>
          </a:p>
        </p:txBody>
      </p:sp>
    </p:spTree>
    <p:extLst>
      <p:ext uri="{BB962C8B-B14F-4D97-AF65-F5344CB8AC3E}">
        <p14:creationId xmlns:p14="http://schemas.microsoft.com/office/powerpoint/2010/main" val="7151887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7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B6A7EF0-598F-0244-98D8-6CAE5C8426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6997658-B231-81F5-1C0B-15A73E4C7548}"/>
              </a:ext>
            </a:extLst>
          </p:cNvPr>
          <p:cNvCxnSpPr/>
          <p:nvPr/>
        </p:nvCxnSpPr>
        <p:spPr>
          <a:xfrm>
            <a:off x="1601337" y="3671249"/>
            <a:ext cx="10590663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0BFD8FA-20E1-33EA-D03C-098B84B99962}"/>
              </a:ext>
            </a:extLst>
          </p:cNvPr>
          <p:cNvSpPr txBox="1"/>
          <p:nvPr/>
        </p:nvSpPr>
        <p:spPr>
          <a:xfrm>
            <a:off x="574795" y="775572"/>
            <a:ext cx="37076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7200" dirty="0">
                <a:solidFill>
                  <a:schemeClr val="bg1"/>
                </a:solidFill>
                <a:latin typeface="Rogue Hero Expanded Italic" pitchFamily="50" charset="0"/>
              </a:rPr>
              <a:t>Index</a:t>
            </a:r>
            <a:endParaRPr lang="en-IN" sz="8000" dirty="0">
              <a:solidFill>
                <a:schemeClr val="bg1"/>
              </a:solidFill>
              <a:latin typeface="Rogue Hero Expanded Italic" pitchFamily="50" charset="0"/>
            </a:endParaRP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3" name="Slide Zoom 12">
                <a:extLst>
                  <a:ext uri="{FF2B5EF4-FFF2-40B4-BE49-F238E27FC236}">
                    <a16:creationId xmlns:a16="http://schemas.microsoft.com/office/drawing/2014/main" id="{AD225643-3A7B-C1FB-86F0-C8534D747EE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228600" y="2329501"/>
              <a:ext cx="3048000" cy="1714500"/>
            </p:xfrm>
            <a:graphic>
              <a:graphicData uri="http://schemas.microsoft.com/office/powerpoint/2016/slidezoom">
                <pslz:sldZm>
                  <pslz:sldZmObj sldId="258" cId="655619435">
                    <pslz:zmPr id="{7492DB8B-015B-46F9-8212-C0538A40B126}" returnToParent="0" transitionDur="1000" showBg="0">
                      <p166:blipFill xmlns:p166="http://schemas.microsoft.com/office/powerpoint/2016/6/main">
                        <a:blip r:embed="rId4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0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3" name="Slide Zoom 12">
                <a:hlinkClick r:id="rId5" action="ppaction://hlinksldjump"/>
                <a:extLst>
                  <a:ext uri="{FF2B5EF4-FFF2-40B4-BE49-F238E27FC236}">
                    <a16:creationId xmlns:a16="http://schemas.microsoft.com/office/drawing/2014/main" id="{AD225643-3A7B-C1FB-86F0-C8534D747EE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28600" y="2329501"/>
                <a:ext cx="3048000" cy="17145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5" name="Slide Zoom 14">
                <a:extLst>
                  <a:ext uri="{FF2B5EF4-FFF2-40B4-BE49-F238E27FC236}">
                    <a16:creationId xmlns:a16="http://schemas.microsoft.com/office/drawing/2014/main" id="{741EE346-9BB4-48E8-E19C-B3D73B60F14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29568" y="3320279"/>
              <a:ext cx="3048000" cy="1714501"/>
            </p:xfrm>
            <a:graphic>
              <a:graphicData uri="http://schemas.microsoft.com/office/powerpoint/2016/slidezoom">
                <pslz:sldZm>
                  <pslz:sldZmObj sldId="260" cId="1614413426">
                    <pslz:zmPr id="{E30C3723-E16E-4D7F-9E21-B660C5331119}" returnToParent="0" transitionDur="1000" showBg="0">
                      <p166:blipFill xmlns:p166="http://schemas.microsoft.com/office/powerpoint/2016/6/main">
                        <a:blip r:embed="rId7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3048000" cy="1714501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5" name="Slide Zoom 14">
                <a:hlinkClick r:id="rId8" action="ppaction://hlinksldjump"/>
                <a:extLst>
                  <a:ext uri="{FF2B5EF4-FFF2-40B4-BE49-F238E27FC236}">
                    <a16:creationId xmlns:a16="http://schemas.microsoft.com/office/drawing/2014/main" id="{741EE346-9BB4-48E8-E19C-B3D73B60F14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429568" y="3320279"/>
                <a:ext cx="3048000" cy="171450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3" name="Slide Zoom 2">
                <a:extLst>
                  <a:ext uri="{FF2B5EF4-FFF2-40B4-BE49-F238E27FC236}">
                    <a16:creationId xmlns:a16="http://schemas.microsoft.com/office/drawing/2014/main" id="{F2D285D4-E8D6-AD63-4A2D-478341E466F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6466302" y="2408249"/>
              <a:ext cx="2768006" cy="1557003"/>
            </p:xfrm>
            <a:graphic>
              <a:graphicData uri="http://schemas.microsoft.com/office/powerpoint/2016/slidezoom">
                <pslz:sldZm>
                  <pslz:sldZmObj sldId="265" cId="649870572">
                    <pslz:zmPr id="{3B062D8B-328A-4388-97A3-24AEB83C62CC}" returnToParent="0" transitionDur="1000" showBg="0">
                      <p166:blipFill xmlns:p166="http://schemas.microsoft.com/office/powerpoint/2016/6/main">
                        <a:blip r:embed="rId10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3" name="Slide Zoom 2">
                <a:hlinkClick r:id="rId11" action="ppaction://hlinksldjump"/>
                <a:extLst>
                  <a:ext uri="{FF2B5EF4-FFF2-40B4-BE49-F238E27FC236}">
                    <a16:creationId xmlns:a16="http://schemas.microsoft.com/office/drawing/2014/main" id="{F2D285D4-E8D6-AD63-4A2D-478341E466F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6466302" y="2408249"/>
                <a:ext cx="2768006" cy="1557003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6" name="Slide Zoom 5">
                <a:extLst>
                  <a:ext uri="{FF2B5EF4-FFF2-40B4-BE49-F238E27FC236}">
                    <a16:creationId xmlns:a16="http://schemas.microsoft.com/office/drawing/2014/main" id="{9982A4DF-3EC2-4EBF-DA2D-2A0256142D0A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8910084" y="3340215"/>
              <a:ext cx="2768006" cy="1557003"/>
            </p:xfrm>
            <a:graphic>
              <a:graphicData uri="http://schemas.microsoft.com/office/powerpoint/2016/slidezoom">
                <pslz:sldZm>
                  <pslz:sldZmObj sldId="268" cId="2395249664">
                    <pslz:zmPr id="{DA5F9149-6F64-4B3C-BEDC-B8394927AC4A}" returnToParent="0" transitionDur="1000" showBg="0">
                      <p166:blipFill xmlns:p166="http://schemas.microsoft.com/office/powerpoint/2016/6/main">
                        <a:blip r:embed="rId1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2768006" cy="1557003"/>
                        </a:xfrm>
                        <a:prstGeom prst="rect">
                          <a:avLst/>
                        </a:prstGeom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6" name="Slide Zoom 5">
                <a:hlinkClick r:id="rId14" action="ppaction://hlinksldjump"/>
                <a:extLst>
                  <a:ext uri="{FF2B5EF4-FFF2-40B4-BE49-F238E27FC236}">
                    <a16:creationId xmlns:a16="http://schemas.microsoft.com/office/drawing/2014/main" id="{9982A4DF-3EC2-4EBF-DA2D-2A0256142D0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910084" y="3340215"/>
                <a:ext cx="2768006" cy="1557003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370657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</TotalTime>
  <Words>1848</Words>
  <Application>Microsoft Office PowerPoint</Application>
  <PresentationFormat>Widescreen</PresentationFormat>
  <Paragraphs>172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51" baseType="lpstr">
      <vt:lpstr>Microsoft JhengHei</vt:lpstr>
      <vt:lpstr>Ebrima</vt:lpstr>
      <vt:lpstr>Rogue Hero Academy</vt:lpstr>
      <vt:lpstr>Rogue Hero Expanded</vt:lpstr>
      <vt:lpstr>Rogue Hero</vt:lpstr>
      <vt:lpstr>Algerian</vt:lpstr>
      <vt:lpstr>Arial Black</vt:lpstr>
      <vt:lpstr>Rogue Hero Outline</vt:lpstr>
      <vt:lpstr>Rogue Hero Academy Italic</vt:lpstr>
      <vt:lpstr>Bernard MT Condensed</vt:lpstr>
      <vt:lpstr>Calibri</vt:lpstr>
      <vt:lpstr>Segoe UI Black</vt:lpstr>
      <vt:lpstr>Rogue Hero Laser</vt:lpstr>
      <vt:lpstr>Broadway</vt:lpstr>
      <vt:lpstr>Rogue Hero 3D Italic</vt:lpstr>
      <vt:lpstr>Berlin Sans FB Demi</vt:lpstr>
      <vt:lpstr>Rogue Hero Expanded Italic</vt:lpstr>
      <vt:lpstr>Bodoni MT Poster Compressed</vt:lpstr>
      <vt:lpstr>Calibri Light</vt:lpstr>
      <vt:lpstr>Rogue Hero Halftone</vt:lpstr>
      <vt:lpstr>Arial</vt:lpstr>
      <vt:lpstr>Rogue Hero Super-Italic</vt:lpstr>
      <vt:lpstr>Rogue Hero Gradient</vt:lpstr>
      <vt:lpstr>Office Theme</vt:lpstr>
      <vt:lpstr>health and wellness in the digital age</vt:lpstr>
      <vt:lpstr>PowerPoint Presentation</vt:lpstr>
      <vt:lpstr>AGENDA</vt:lpstr>
      <vt:lpstr>AGENDA</vt:lpstr>
      <vt:lpstr>PowerPoint Presentation</vt:lpstr>
      <vt:lpstr>“What”  - The Impact of Technology on Health</vt:lpstr>
      <vt:lpstr>What is Happening to Our Health in the Digital Age?</vt:lpstr>
      <vt:lpstr>What is Happening to Our Health in the Digital Age?</vt:lpstr>
      <vt:lpstr>PowerPoint Presentation</vt:lpstr>
      <vt:lpstr>“Who “ – Populations Most Affected</vt:lpstr>
      <vt:lpstr>“Who “ – Populations Most Affected</vt:lpstr>
      <vt:lpstr>PowerPoint Presentation</vt:lpstr>
      <vt:lpstr>“How” – Using Technology for Good</vt:lpstr>
      <vt:lpstr>“How” – Using Technology for Good</vt:lpstr>
      <vt:lpstr>PowerPoint Presentation</vt:lpstr>
      <vt:lpstr>PowerPoint Presentation</vt:lpstr>
      <vt:lpstr>“When” – Recognizing the Need to Unplug</vt:lpstr>
      <vt:lpstr>“When” – Recognizing the Need to Unplug</vt:lpstr>
      <vt:lpstr>PowerPoint Presentation</vt:lpstr>
      <vt:lpstr>Challenges in Adopting a Balanced Approach</vt:lpstr>
      <vt:lpstr>Challenges in Adopting a Balanced Approach</vt:lpstr>
      <vt:lpstr>PowerPoint Presentation</vt:lpstr>
      <vt:lpstr>PowerPoint Presentation</vt:lpstr>
      <vt:lpstr>Future of Health and Wellness in the Digital Age</vt:lpstr>
      <vt:lpstr>PowerPoint Presentation</vt:lpstr>
      <vt:lpstr>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health and wellness in the digital age</dc:title>
  <dc:creator>user</dc:creator>
  <cp:lastModifiedBy>Pavan sai arika</cp:lastModifiedBy>
  <cp:revision>27</cp:revision>
  <dcterms:created xsi:type="dcterms:W3CDTF">2024-11-21T17:32:00Z</dcterms:created>
  <dcterms:modified xsi:type="dcterms:W3CDTF">2024-11-22T18:09:11Z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42BFC3ACDA8A48D0B32E2192F9D278ED_11</vt:lpwstr>
  </property>
  <property fmtid="{D5CDD505-2E9C-101B-9397-08002B2CF9AE}" pid="3" name="KSOProductBuildVer">
    <vt:lpwstr>1033-12.2.0.18911</vt:lpwstr>
  </property>
</Properties>
</file>

<file path=docProps/thumbnail.jpeg>
</file>